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</p:sldMasterIdLst>
  <p:notesMasterIdLst>
    <p:notesMasterId r:id="rId36"/>
  </p:notesMasterIdLst>
  <p:sldIdLst>
    <p:sldId id="307" r:id="rId2"/>
    <p:sldId id="309" r:id="rId3"/>
    <p:sldId id="293" r:id="rId4"/>
    <p:sldId id="313" r:id="rId5"/>
    <p:sldId id="316" r:id="rId6"/>
    <p:sldId id="314" r:id="rId7"/>
    <p:sldId id="315" r:id="rId8"/>
    <p:sldId id="317" r:id="rId9"/>
    <p:sldId id="319" r:id="rId10"/>
    <p:sldId id="320" r:id="rId11"/>
    <p:sldId id="266" r:id="rId12"/>
    <p:sldId id="267" r:id="rId13"/>
    <p:sldId id="268" r:id="rId14"/>
    <p:sldId id="272" r:id="rId15"/>
    <p:sldId id="273" r:id="rId16"/>
    <p:sldId id="275" r:id="rId17"/>
    <p:sldId id="276" r:id="rId18"/>
    <p:sldId id="294" r:id="rId19"/>
    <p:sldId id="326" r:id="rId20"/>
    <p:sldId id="329" r:id="rId21"/>
    <p:sldId id="328" r:id="rId22"/>
    <p:sldId id="298" r:id="rId23"/>
    <p:sldId id="299" r:id="rId24"/>
    <p:sldId id="270" r:id="rId25"/>
    <p:sldId id="271" r:id="rId26"/>
    <p:sldId id="327" r:id="rId27"/>
    <p:sldId id="305" r:id="rId28"/>
    <p:sldId id="279" r:id="rId29"/>
    <p:sldId id="304" r:id="rId30"/>
    <p:sldId id="306" r:id="rId31"/>
    <p:sldId id="301" r:id="rId32"/>
    <p:sldId id="302" r:id="rId33"/>
    <p:sldId id="311" r:id="rId34"/>
    <p:sldId id="303" r:id="rId35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6pPr>
    <a:lvl7pPr marL="27432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7pPr>
    <a:lvl8pPr marL="32004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8pPr>
    <a:lvl9pPr marL="36576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2496" autoAdjust="0"/>
  </p:normalViewPr>
  <p:slideViewPr>
    <p:cSldViewPr snapToGrid="0" snapToObjects="1">
      <p:cViewPr varScale="1">
        <p:scale>
          <a:sx n="52" d="100"/>
          <a:sy n="52" d="100"/>
        </p:scale>
        <p:origin x="1308" y="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CB4C-0463-4054-821B-ECFF31C78560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3EB70-F058-4528-BC1F-BF13B9419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ADE71D-E0EB-49C1-BAB6-E3880415112B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406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2548" y="3576322"/>
            <a:ext cx="9387308" cy="3218177"/>
          </a:xfrm>
        </p:spPr>
        <p:txBody>
          <a:bodyPr anchor="b">
            <a:normAutofit/>
          </a:bodyPr>
          <a:lstStyle>
            <a:lvl1pPr>
              <a:defRPr sz="76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2548" y="6794497"/>
            <a:ext cx="9387308" cy="16018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45111" y="6145648"/>
            <a:ext cx="1984673" cy="1111866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2075" y="6442015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7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866986"/>
            <a:ext cx="9375268" cy="4433124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6192421"/>
            <a:ext cx="9375268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1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998" y="866987"/>
            <a:ext cx="8689190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36049" y="4985173"/>
            <a:ext cx="8041085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6192421"/>
            <a:ext cx="9375268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1828" y="921607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18892" y="413199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191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3467949"/>
            <a:ext cx="9375268" cy="3875335"/>
          </a:xfrm>
        </p:spPr>
        <p:txBody>
          <a:bodyPr anchor="b">
            <a:normAutofit/>
          </a:bodyPr>
          <a:lstStyle>
            <a:lvl1pPr algn="l">
              <a:defRPr sz="682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37526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09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11998" y="866987"/>
            <a:ext cx="8689190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62546" y="6177280"/>
            <a:ext cx="9512238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51223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1828" y="921607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18892" y="413199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4324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7" y="892312"/>
            <a:ext cx="9375266" cy="4096028"/>
          </a:xfrm>
        </p:spPr>
        <p:txBody>
          <a:bodyPr anchor="ctr">
            <a:normAutofit/>
          </a:bodyPr>
          <a:lstStyle>
            <a:lvl1pPr algn="l">
              <a:defRPr sz="682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62546" y="6177280"/>
            <a:ext cx="9375268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37526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7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24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2805" y="892311"/>
            <a:ext cx="2355388" cy="7514762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2547" y="892311"/>
            <a:ext cx="6707695" cy="7514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9371305" cy="18217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546" y="3034453"/>
            <a:ext cx="9375268" cy="53726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0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2950488"/>
            <a:ext cx="9375268" cy="2088960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5093547"/>
            <a:ext cx="9375268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2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548" y="3038871"/>
            <a:ext cx="4547600" cy="53580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0837" y="3038871"/>
            <a:ext cx="4546977" cy="53580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1120403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7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1834" y="3166757"/>
            <a:ext cx="408831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62546" y="3986330"/>
            <a:ext cx="4547601" cy="441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4309" y="3162166"/>
            <a:ext cx="408638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85728" y="3981739"/>
            <a:ext cx="4544967" cy="441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1120403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6" y="887623"/>
            <a:ext cx="9371307" cy="18217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0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1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634436"/>
            <a:ext cx="3739853" cy="1388533"/>
          </a:xfrm>
        </p:spPr>
        <p:txBody>
          <a:bodyPr anchor="b"/>
          <a:lstStyle>
            <a:lvl1pPr algn="l">
              <a:defRPr sz="2844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6302" y="634438"/>
            <a:ext cx="5391511" cy="770128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2273583"/>
            <a:ext cx="3739853" cy="6062131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2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6827520"/>
            <a:ext cx="9375268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62546" y="903061"/>
            <a:ext cx="9375268" cy="5482624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633547"/>
            <a:ext cx="9375268" cy="702168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7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25120"/>
            <a:ext cx="2817707" cy="9441604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9043" y="1065"/>
            <a:ext cx="2776565" cy="9745783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60096" cy="9753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506" y="887623"/>
            <a:ext cx="9371307" cy="1821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3034453"/>
            <a:ext cx="9375268" cy="552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4080" y="8725461"/>
            <a:ext cx="1089963" cy="526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2546" y="8726485"/>
            <a:ext cx="813011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27080" y="1120403"/>
            <a:ext cx="83196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ipm.ncsu.edu/AG271/content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pm.msu.edu/agriculture/field_crops/identifying_weeds_in_field_crops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nr.wa.gov/programs-and-services/aquatics/shellfish/geoduck-aquaculture" TargetMode="External"/><Relationship Id="rId2" Type="http://schemas.openxmlformats.org/officeDocument/2006/relationships/hyperlink" Target="https://www.youtube.com/watch?v=QRmWXKbKQY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0032" y="117987"/>
            <a:ext cx="9387308" cy="3218177"/>
          </a:xfrm>
        </p:spPr>
        <p:txBody>
          <a:bodyPr/>
          <a:lstStyle/>
          <a:p>
            <a:r>
              <a:rPr lang="en-US" dirty="0" smtClean="0"/>
              <a:t>APES 1/22/18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593" y="3867463"/>
            <a:ext cx="9844031" cy="249164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Please take out your Chapter 11 Reading Guide </a:t>
            </a:r>
          </a:p>
          <a:p>
            <a:pPr algn="ctr"/>
            <a:r>
              <a:rPr lang="en-US" sz="3200" b="1" dirty="0" smtClean="0"/>
              <a:t>I’ll be checking off Modules 31-32</a:t>
            </a: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5031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64" y="334151"/>
            <a:ext cx="9663289" cy="941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1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491" y="887623"/>
            <a:ext cx="10397612" cy="182171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Key terms in Agribusiness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915" y="2455954"/>
            <a:ext cx="11335188" cy="6818675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Industrial agriculture </a:t>
            </a:r>
            <a:r>
              <a:rPr lang="en-US" sz="3600" b="1" dirty="0" smtClean="0"/>
              <a:t>:</a:t>
            </a:r>
          </a:p>
          <a:p>
            <a:pPr marL="0" indent="0">
              <a:buNone/>
            </a:pPr>
            <a:r>
              <a:rPr lang="en-US" sz="3600" dirty="0" smtClean="0"/>
              <a:t>Agriculture </a:t>
            </a:r>
            <a:r>
              <a:rPr lang="en-US" sz="3600" dirty="0"/>
              <a:t>that applies </a:t>
            </a:r>
            <a:r>
              <a:rPr lang="en-US" sz="3600" dirty="0" smtClean="0"/>
              <a:t>the techniques </a:t>
            </a:r>
            <a:r>
              <a:rPr lang="en-US" sz="3600" dirty="0"/>
              <a:t>of mechanization and </a:t>
            </a:r>
            <a:r>
              <a:rPr lang="en-US" sz="3600" dirty="0" smtClean="0"/>
              <a:t>standardization. </a:t>
            </a:r>
            <a:r>
              <a:rPr lang="en-US" sz="3600" i="1" dirty="0"/>
              <a:t>(</a:t>
            </a:r>
            <a:r>
              <a:rPr lang="en-US" sz="3600" b="1" dirty="0" smtClean="0"/>
              <a:t>agribusiness</a:t>
            </a:r>
            <a:r>
              <a:rPr lang="en-US" sz="3600" b="1" dirty="0"/>
              <a:t>)</a:t>
            </a:r>
          </a:p>
          <a:p>
            <a:r>
              <a:rPr lang="en-US" sz="3600" b="1" dirty="0"/>
              <a:t>Energy subsidy </a:t>
            </a:r>
            <a:r>
              <a:rPr lang="en-US" sz="3600" b="1" dirty="0" smtClean="0"/>
              <a:t> </a:t>
            </a:r>
          </a:p>
          <a:p>
            <a:pPr marL="0" indent="0">
              <a:buNone/>
            </a:pPr>
            <a:r>
              <a:rPr lang="en-US" sz="3600" dirty="0" smtClean="0"/>
              <a:t>The amount of human and fossil </a:t>
            </a:r>
            <a:r>
              <a:rPr lang="en-US" sz="3600" dirty="0"/>
              <a:t>fuel </a:t>
            </a:r>
            <a:r>
              <a:rPr lang="en-US" sz="3600" dirty="0" smtClean="0"/>
              <a:t>energy required per </a:t>
            </a:r>
            <a:r>
              <a:rPr lang="en-US" sz="3600" dirty="0"/>
              <a:t>calorie of food produced</a:t>
            </a:r>
            <a:r>
              <a:rPr lang="en-US" sz="3600" dirty="0" smtClean="0"/>
              <a:t>.</a:t>
            </a:r>
          </a:p>
          <a:p>
            <a:r>
              <a:rPr lang="en-US" sz="3600" b="1" dirty="0"/>
              <a:t>Economies of scale  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A</a:t>
            </a:r>
            <a:r>
              <a:rPr lang="en-US" sz="3600" dirty="0" smtClean="0"/>
              <a:t>verage </a:t>
            </a:r>
            <a:r>
              <a:rPr lang="en-US" sz="3600" dirty="0"/>
              <a:t>costs of production fall as output </a:t>
            </a:r>
            <a:r>
              <a:rPr lang="en-US" sz="3600" dirty="0" smtClean="0"/>
              <a:t>increases ($$$ incentive to grow a lot of one thing!)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3531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10079336" cy="182171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Energy Subsidies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609" y="2332653"/>
            <a:ext cx="11223414" cy="5749298"/>
          </a:xfrm>
        </p:spPr>
        <p:txBody>
          <a:bodyPr>
            <a:noAutofit/>
          </a:bodyPr>
          <a:lstStyle/>
          <a:p>
            <a:pPr lvl="0"/>
            <a:r>
              <a:rPr lang="en-US" sz="3600" dirty="0" smtClean="0"/>
              <a:t>Most energy </a:t>
            </a:r>
            <a:r>
              <a:rPr lang="en-US" sz="3600" dirty="0"/>
              <a:t>subsidies </a:t>
            </a:r>
            <a:r>
              <a:rPr lang="en-US" sz="3600" dirty="0" smtClean="0"/>
              <a:t>are </a:t>
            </a:r>
            <a:r>
              <a:rPr lang="en-US" sz="3600" dirty="0"/>
              <a:t>in the form of fossil fuels used </a:t>
            </a:r>
            <a:r>
              <a:rPr lang="en-US" sz="3600" dirty="0" smtClean="0"/>
              <a:t>to:</a:t>
            </a:r>
          </a:p>
          <a:p>
            <a:pPr lvl="1"/>
            <a:r>
              <a:rPr lang="en-US" sz="3316" dirty="0" smtClean="0"/>
              <a:t>produce </a:t>
            </a:r>
            <a:r>
              <a:rPr lang="en-US" sz="3316" dirty="0"/>
              <a:t>fertilizers and </a:t>
            </a:r>
            <a:r>
              <a:rPr lang="en-US" sz="3316" dirty="0" smtClean="0"/>
              <a:t>pesticides</a:t>
            </a:r>
          </a:p>
          <a:p>
            <a:pPr lvl="1"/>
            <a:r>
              <a:rPr lang="en-US" sz="3316" dirty="0" smtClean="0"/>
              <a:t>harvest </a:t>
            </a:r>
            <a:r>
              <a:rPr lang="en-US" sz="3316" dirty="0"/>
              <a:t>food and prepare it for </a:t>
            </a:r>
            <a:r>
              <a:rPr lang="en-US" sz="3316" dirty="0" smtClean="0"/>
              <a:t>transport</a:t>
            </a:r>
            <a:endParaRPr lang="en-US" sz="3316" dirty="0"/>
          </a:p>
          <a:p>
            <a:pPr lvl="1"/>
            <a:r>
              <a:rPr lang="en-US" sz="3316" dirty="0" smtClean="0"/>
              <a:t>transport </a:t>
            </a:r>
            <a:r>
              <a:rPr lang="en-US" sz="3316" dirty="0"/>
              <a:t>food from farm to your </a:t>
            </a:r>
            <a:r>
              <a:rPr lang="en-US" sz="3316" dirty="0" smtClean="0"/>
              <a:t>plate</a:t>
            </a:r>
            <a:endParaRPr lang="en-US" sz="3316" dirty="0" smtClean="0"/>
          </a:p>
          <a:p>
            <a:pPr marL="0" lvl="0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573" y="5822301"/>
            <a:ext cx="6599486" cy="35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9931852" cy="182171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Energy Subsidy in Agriculture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87" y="2002038"/>
            <a:ext cx="5829229" cy="7389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7217" y="2682264"/>
            <a:ext cx="5328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Energy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input per calorie of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food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grown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is greater for modern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agriculture than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for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subsistence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agriculture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. </a:t>
            </a:r>
            <a:endParaRPr lang="en-US" sz="32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subsistence ag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= grow enough just for survival</a:t>
            </a:r>
            <a:endParaRPr lang="en-US" sz="3200" dirty="0">
              <a:solidFill>
                <a:srgbClr val="01000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1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Green Revolution: Fertilizers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368" y="1957904"/>
            <a:ext cx="11616813" cy="584041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Organic </a:t>
            </a:r>
            <a:r>
              <a:rPr lang="en-US" sz="3600" b="1" dirty="0"/>
              <a:t>fertilizer </a:t>
            </a:r>
            <a:r>
              <a:rPr lang="en-US" sz="3600" b="1" dirty="0" smtClean="0"/>
              <a:t> </a:t>
            </a:r>
            <a:r>
              <a:rPr lang="en-US" sz="3600" dirty="0" smtClean="0"/>
              <a:t>Fertilizer </a:t>
            </a:r>
            <a:r>
              <a:rPr lang="en-US" sz="3600" dirty="0"/>
              <a:t>composed of </a:t>
            </a:r>
            <a:r>
              <a:rPr lang="en-US" sz="3600" dirty="0" smtClean="0"/>
              <a:t>organic matter </a:t>
            </a:r>
            <a:r>
              <a:rPr lang="en-US" sz="3600" dirty="0"/>
              <a:t>from plants and animals.</a:t>
            </a:r>
          </a:p>
          <a:p>
            <a:r>
              <a:rPr lang="en-US" sz="3600" b="1" dirty="0"/>
              <a:t>Synthetic fertilizer </a:t>
            </a:r>
            <a:r>
              <a:rPr lang="en-US" sz="3600" b="1" dirty="0" smtClean="0"/>
              <a:t> </a:t>
            </a:r>
            <a:r>
              <a:rPr lang="en-US" sz="3600" dirty="0" smtClean="0"/>
              <a:t>Fertilizer </a:t>
            </a:r>
            <a:r>
              <a:rPr lang="en-US" sz="3600" dirty="0"/>
              <a:t>produced </a:t>
            </a:r>
            <a:r>
              <a:rPr lang="en-US" sz="3600" dirty="0" smtClean="0"/>
              <a:t>commercially with </a:t>
            </a:r>
            <a:r>
              <a:rPr lang="en-US" sz="3600" dirty="0"/>
              <a:t>the use of fossil fuels</a:t>
            </a:r>
            <a:r>
              <a:rPr lang="en-US" sz="3600" dirty="0" smtClean="0"/>
              <a:t>.</a:t>
            </a:r>
          </a:p>
          <a:p>
            <a:pPr lvl="1"/>
            <a:r>
              <a:rPr lang="en-US" sz="3316" b="1" dirty="0" smtClean="0"/>
              <a:t>Huge amount of N, P, K added</a:t>
            </a:r>
            <a:endParaRPr lang="en-US" sz="3316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542" y="5374876"/>
            <a:ext cx="6086168" cy="40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22729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The Green Revolution: Pesticides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135" y="1618991"/>
            <a:ext cx="12248021" cy="6489781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Pesticide</a:t>
            </a:r>
            <a:r>
              <a:rPr lang="en-US" sz="3600" dirty="0"/>
              <a:t>:</a:t>
            </a:r>
            <a:r>
              <a:rPr lang="en-US" sz="3600" dirty="0" smtClean="0"/>
              <a:t> A natural </a:t>
            </a:r>
            <a:r>
              <a:rPr lang="en-US" sz="3600" dirty="0"/>
              <a:t>or </a:t>
            </a:r>
            <a:r>
              <a:rPr lang="en-US" sz="3600" dirty="0" smtClean="0"/>
              <a:t>synthetic chemical, that kills/controls insects and other pests</a:t>
            </a:r>
          </a:p>
          <a:p>
            <a:pPr lvl="1"/>
            <a:r>
              <a:rPr lang="en-US" sz="3316" dirty="0" smtClean="0"/>
              <a:t>Can be selective or broad-spectrum</a:t>
            </a:r>
          </a:p>
          <a:p>
            <a:pPr lvl="1"/>
            <a:r>
              <a:rPr lang="en-US" sz="3316" dirty="0" smtClean="0"/>
              <a:t>Can be persistent (stay around for a long time) or non-persistent</a:t>
            </a:r>
          </a:p>
          <a:p>
            <a:pPr lvl="1"/>
            <a:r>
              <a:rPr lang="en-US" sz="3316" dirty="0" smtClean="0"/>
              <a:t>Can be insecticides (target bugs)or herbicides </a:t>
            </a:r>
          </a:p>
          <a:p>
            <a:pPr marL="650229" lvl="1" indent="0">
              <a:buNone/>
            </a:pPr>
            <a:r>
              <a:rPr lang="en-US" sz="3316" dirty="0"/>
              <a:t> </a:t>
            </a:r>
            <a:r>
              <a:rPr lang="en-US" sz="3316" dirty="0" smtClean="0"/>
              <a:t>  (target plants)</a:t>
            </a:r>
            <a:endParaRPr lang="en-US" sz="3316" dirty="0"/>
          </a:p>
        </p:txBody>
      </p:sp>
      <p:sp>
        <p:nvSpPr>
          <p:cNvPr id="4" name="Rectangle 3"/>
          <p:cNvSpPr/>
          <p:nvPr/>
        </p:nvSpPr>
        <p:spPr>
          <a:xfrm>
            <a:off x="9383225" y="9103824"/>
            <a:ext cx="296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ipm.ncsu.edu/AG271/contents.html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117" y="6270959"/>
            <a:ext cx="2888328" cy="2888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026" y="6320837"/>
            <a:ext cx="3810000" cy="2838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0413" y="6474542"/>
            <a:ext cx="2625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Army worms and Hoary Alyssum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2400" y="9382970"/>
            <a:ext cx="564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www.ipm.msu.edu/agriculture/field_crops/identifying_weeds_in_field_crops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en-US" dirty="0"/>
              <a:t>The Green </a:t>
            </a:r>
            <a:r>
              <a:rPr lang="en-US" dirty="0" smtClean="0"/>
              <a:t>Revolution: </a:t>
            </a:r>
            <a:r>
              <a:rPr lang="en-US" dirty="0"/>
              <a:t>Pesticides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477" y="2109019"/>
            <a:ext cx="9645337" cy="6298052"/>
          </a:xfrm>
        </p:spPr>
        <p:txBody>
          <a:bodyPr>
            <a:normAutofit/>
          </a:bodyPr>
          <a:lstStyle/>
          <a:p>
            <a:r>
              <a:rPr lang="en-US" sz="4000" b="1" dirty="0"/>
              <a:t>Pesticide </a:t>
            </a:r>
            <a:r>
              <a:rPr lang="en-US" sz="4000" b="1" dirty="0" smtClean="0"/>
              <a:t>resistance: </a:t>
            </a:r>
            <a:r>
              <a:rPr lang="en-US" sz="4000" dirty="0" smtClean="0"/>
              <a:t>survival of the fittest; some plants survive and reproduce</a:t>
            </a:r>
            <a:endParaRPr lang="en-US" sz="4000" dirty="0"/>
          </a:p>
          <a:p>
            <a:r>
              <a:rPr lang="en-US" sz="4000" dirty="0" smtClean="0"/>
              <a:t>Causes</a:t>
            </a:r>
            <a:r>
              <a:rPr lang="en-US" sz="4000" b="1" dirty="0" smtClean="0"/>
              <a:t> Pesticide treadmill:</a:t>
            </a:r>
            <a:r>
              <a:rPr lang="en-US" sz="4000" dirty="0" smtClean="0"/>
              <a:t> </a:t>
            </a:r>
            <a:r>
              <a:rPr lang="en-US" sz="4000" dirty="0"/>
              <a:t>cycle of pesticide </a:t>
            </a:r>
            <a:r>
              <a:rPr lang="en-US" sz="4000" dirty="0" smtClean="0"/>
              <a:t>development</a:t>
            </a:r>
            <a:r>
              <a:rPr lang="en-US" sz="4000" dirty="0"/>
              <a:t> </a:t>
            </a:r>
            <a:r>
              <a:rPr lang="en-US" sz="4000" dirty="0" smtClean="0"/>
              <a:t>            pest resistance             new pesticide </a:t>
            </a:r>
            <a:r>
              <a:rPr lang="en-US" sz="4000" dirty="0"/>
              <a:t>development.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55110" y="5648632"/>
            <a:ext cx="1342103" cy="73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075174" y="5184303"/>
            <a:ext cx="1342103" cy="73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7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Green </a:t>
            </a:r>
            <a:r>
              <a:rPr lang="en-US" dirty="0" smtClean="0"/>
              <a:t>Revolution: </a:t>
            </a:r>
            <a:r>
              <a:rPr lang="en-US" dirty="0"/>
              <a:t>Pesticides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64" y="1938885"/>
            <a:ext cx="9786521" cy="71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10035091" cy="1821710"/>
          </a:xfrm>
        </p:spPr>
        <p:txBody>
          <a:bodyPr/>
          <a:lstStyle/>
          <a:p>
            <a:r>
              <a:rPr lang="en-US" dirty="0" smtClean="0"/>
              <a:t>Silent Spring by Rachel Carson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5513" y="2116336"/>
            <a:ext cx="5629287" cy="71124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1962: Marine biologist Rachel Carson publishes Silent Spring and raises awareness of DDT’s harmful effects</a:t>
            </a:r>
          </a:p>
          <a:p>
            <a:r>
              <a:rPr lang="en-US" sz="2800" dirty="0" smtClean="0"/>
              <a:t>DDT: broad spectrum pesticide (banned in US in 1972)</a:t>
            </a:r>
          </a:p>
          <a:p>
            <a:r>
              <a:rPr lang="en-US" sz="2800" dirty="0" smtClean="0"/>
              <a:t>Builds up in predatory bird species to toxic levels by </a:t>
            </a:r>
            <a:r>
              <a:rPr lang="en-US" sz="2800" b="1" dirty="0" err="1" smtClean="0"/>
              <a:t>biomagnification</a:t>
            </a:r>
            <a:endParaRPr lang="en-US" sz="2800" b="1" dirty="0"/>
          </a:p>
          <a:p>
            <a:r>
              <a:rPr lang="en-US" sz="2800" dirty="0" smtClean="0"/>
              <a:t>Why? Each consumer level has to eat numerous of the one below to survive!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98" y="2116336"/>
            <a:ext cx="4867275" cy="523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267" y="6715431"/>
            <a:ext cx="2025445" cy="20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Investigate Farming!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5305" y="2455955"/>
            <a:ext cx="9375268" cy="5372618"/>
          </a:xfrm>
        </p:spPr>
        <p:txBody>
          <a:bodyPr/>
          <a:lstStyle/>
          <a:p>
            <a:r>
              <a:rPr lang="en-US" sz="3600" dirty="0" smtClean="0"/>
              <a:t>Watch the first half of “Sustainable”</a:t>
            </a:r>
          </a:p>
          <a:p>
            <a:r>
              <a:rPr lang="en-US" sz="3600" dirty="0" smtClean="0"/>
              <a:t>Look for examples of the terms in Module 32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your answers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3000754"/>
            <a:ext cx="4088314" cy="819573"/>
          </a:xfrm>
        </p:spPr>
        <p:txBody>
          <a:bodyPr/>
          <a:lstStyle/>
          <a:p>
            <a:r>
              <a:rPr lang="en-US" sz="4000" b="1" dirty="0" smtClean="0"/>
              <a:t>Module 31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E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B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C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A</a:t>
            </a:r>
          </a:p>
          <a:p>
            <a:pPr marL="514350" indent="-514350">
              <a:buAutoNum type="arabicPeriod"/>
            </a:pPr>
            <a:r>
              <a:rPr lang="en-US" sz="4000" b="1" dirty="0"/>
              <a:t>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85728" y="3000753"/>
            <a:ext cx="4086384" cy="819573"/>
          </a:xfrm>
        </p:spPr>
        <p:txBody>
          <a:bodyPr/>
          <a:lstStyle/>
          <a:p>
            <a:r>
              <a:rPr lang="en-US" sz="4000" b="1" dirty="0" smtClean="0"/>
              <a:t>Module 32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C*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E</a:t>
            </a:r>
          </a:p>
          <a:p>
            <a:pPr marL="514350" indent="-514350">
              <a:buAutoNum type="arabicPeriod"/>
            </a:pPr>
            <a:r>
              <a:rPr lang="en-US" sz="4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557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for Wednesday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Do Module 33 and the end-of-chapter Multiple Choice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04546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Consequences of Agribusiness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4071"/>
            <a:ext cx="6789802" cy="3806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092" y="4739951"/>
            <a:ext cx="6528708" cy="49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14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606" y="549475"/>
            <a:ext cx="9990846" cy="1821710"/>
          </a:xfrm>
        </p:spPr>
        <p:txBody>
          <a:bodyPr/>
          <a:lstStyle/>
          <a:p>
            <a:r>
              <a:rPr lang="en-US" dirty="0" smtClean="0"/>
              <a:t>Soil Degradation by Harvesting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606" y="1904622"/>
            <a:ext cx="10441749" cy="597358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Huge, heavy machinery harvests all plants, exposing topsoil to erosion by wind/water</a:t>
            </a:r>
          </a:p>
          <a:p>
            <a:r>
              <a:rPr lang="en-US" sz="3200" b="1" dirty="0" smtClean="0"/>
              <a:t>Erosion clogs nearby streams and pollutes with fertilizer/animal waste run-off</a:t>
            </a:r>
          </a:p>
          <a:p>
            <a:r>
              <a:rPr lang="en-US" sz="3200" b="1" dirty="0" smtClean="0"/>
              <a:t>Algal blooms kill off aquatic life</a:t>
            </a:r>
          </a:p>
          <a:p>
            <a:pPr marL="0" indent="0">
              <a:buNone/>
            </a:pPr>
            <a:endParaRPr lang="en-US" sz="2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22" y="5678010"/>
            <a:ext cx="4762500" cy="3400425"/>
          </a:xfrm>
          <a:prstGeom prst="rect">
            <a:avLst/>
          </a:prstGeom>
        </p:spPr>
      </p:pic>
      <p:pic>
        <p:nvPicPr>
          <p:cNvPr id="1026" name="Picture 2" descr="http://cowboybyte.com/wp-content/uploads/2015/03/factory-farm-runo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013" y="5446052"/>
            <a:ext cx="5080947" cy="36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59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109" y="271566"/>
            <a:ext cx="9371305" cy="1821710"/>
          </a:xfrm>
        </p:spPr>
        <p:txBody>
          <a:bodyPr/>
          <a:lstStyle/>
          <a:p>
            <a:r>
              <a:rPr lang="en-US" dirty="0" smtClean="0"/>
              <a:t>Desertification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109" y="1353137"/>
            <a:ext cx="10352139" cy="5372618"/>
          </a:xfrm>
        </p:spPr>
        <p:txBody>
          <a:bodyPr>
            <a:normAutofit/>
          </a:bodyPr>
          <a:lstStyle/>
          <a:p>
            <a:r>
              <a:rPr lang="en-US" sz="2800" b="1" dirty="0"/>
              <a:t>1/3 of world’s arable (farmable) land has been lost to </a:t>
            </a:r>
            <a:r>
              <a:rPr lang="en-US" sz="2800" b="1" dirty="0" smtClean="0"/>
              <a:t>desertification or other degradation </a:t>
            </a:r>
            <a:r>
              <a:rPr lang="en-US" sz="2800" b="1" dirty="0"/>
              <a:t>(WWF.com</a:t>
            </a:r>
            <a:r>
              <a:rPr lang="en-US" sz="2800" b="1" dirty="0" smtClean="0"/>
              <a:t>)</a:t>
            </a:r>
          </a:p>
          <a:p>
            <a:r>
              <a:rPr lang="en-US" sz="2800" b="1" dirty="0" smtClean="0"/>
              <a:t>Repeated loss of fertile topsoil makes land infertile</a:t>
            </a:r>
            <a:endParaRPr lang="en-US" sz="2800" b="1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75" y="3055157"/>
            <a:ext cx="10352139" cy="66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0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Soil Degradation by Irrigation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09" y="2433484"/>
            <a:ext cx="10102645" cy="5973587"/>
          </a:xfrm>
        </p:spPr>
        <p:txBody>
          <a:bodyPr>
            <a:noAutofit/>
          </a:bodyPr>
          <a:lstStyle/>
          <a:p>
            <a:r>
              <a:rPr lang="en-US" sz="3600" dirty="0"/>
              <a:t>Irrigation </a:t>
            </a:r>
            <a:r>
              <a:rPr lang="en-US" sz="3600" dirty="0" smtClean="0"/>
              <a:t>creates:</a:t>
            </a:r>
            <a:endParaRPr lang="en-US" sz="3600" dirty="0"/>
          </a:p>
          <a:p>
            <a:r>
              <a:rPr lang="en-US" sz="3600" b="1" dirty="0" smtClean="0"/>
              <a:t>Waterlogging</a:t>
            </a:r>
            <a:r>
              <a:rPr lang="en-US" sz="3600" dirty="0" smtClean="0"/>
              <a:t>: </a:t>
            </a:r>
            <a:r>
              <a:rPr lang="en-US" sz="3600" dirty="0"/>
              <a:t>S</a:t>
            </a:r>
            <a:r>
              <a:rPr lang="en-US" sz="3600" dirty="0" smtClean="0"/>
              <a:t>oil </a:t>
            </a:r>
            <a:r>
              <a:rPr lang="en-US" sz="3600" dirty="0"/>
              <a:t>remains under water for prolonged </a:t>
            </a:r>
            <a:r>
              <a:rPr lang="en-US" sz="3600" dirty="0" smtClean="0"/>
              <a:t>periods, causing roots to rot</a:t>
            </a:r>
          </a:p>
          <a:p>
            <a:r>
              <a:rPr lang="en-US" sz="3600" b="1" dirty="0" smtClean="0"/>
              <a:t>Salinization</a:t>
            </a:r>
            <a:r>
              <a:rPr lang="en-US" sz="3600" dirty="0" smtClean="0"/>
              <a:t>: </a:t>
            </a:r>
            <a:r>
              <a:rPr lang="en-US" sz="3600" dirty="0"/>
              <a:t>S</a:t>
            </a:r>
            <a:r>
              <a:rPr lang="en-US" sz="3600" dirty="0" smtClean="0"/>
              <a:t>mall </a:t>
            </a:r>
            <a:r>
              <a:rPr lang="en-US" sz="3600" dirty="0"/>
              <a:t>amount of salts in irrigation </a:t>
            </a:r>
            <a:r>
              <a:rPr lang="en-US" sz="3600" dirty="0" smtClean="0"/>
              <a:t>water becomes </a:t>
            </a:r>
            <a:r>
              <a:rPr lang="en-US" sz="3600" dirty="0"/>
              <a:t>concentrated on the soil </a:t>
            </a:r>
            <a:r>
              <a:rPr lang="en-US" sz="3600" dirty="0" smtClean="0"/>
              <a:t>surface through </a:t>
            </a:r>
            <a:r>
              <a:rPr lang="en-US" sz="3600" dirty="0"/>
              <a:t>evaporation.</a:t>
            </a:r>
          </a:p>
        </p:txBody>
      </p:sp>
    </p:spTree>
    <p:extLst>
      <p:ext uri="{BB962C8B-B14F-4D97-AF65-F5344CB8AC3E}">
        <p14:creationId xmlns:p14="http://schemas.microsoft.com/office/powerpoint/2010/main" val="11523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Soil Degradation by Irrigation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264" y="1871754"/>
            <a:ext cx="5784244" cy="74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Slash and Burn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155" y="2213360"/>
            <a:ext cx="10700900" cy="537261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Used most often in Stage 2 countries</a:t>
            </a:r>
          </a:p>
          <a:p>
            <a:r>
              <a:rPr lang="en-US" sz="4000" dirty="0" smtClean="0"/>
              <a:t>Major source of deforestation</a:t>
            </a:r>
          </a:p>
          <a:p>
            <a:pPr lvl="1"/>
            <a:r>
              <a:rPr lang="en-US" sz="3716" dirty="0" smtClean="0"/>
              <a:t>Making room for palm oil plantations</a:t>
            </a:r>
            <a:endParaRPr lang="en-US" sz="3716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48" y="4792056"/>
            <a:ext cx="7330354" cy="41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25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823" y="2208544"/>
            <a:ext cx="10083300" cy="537261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1996: Food Quality Protection Act</a:t>
            </a:r>
          </a:p>
          <a:p>
            <a:r>
              <a:rPr lang="en-US" sz="3200" dirty="0" smtClean="0"/>
              <a:t>EPA sets limits on combined pesticide exposure</a:t>
            </a:r>
          </a:p>
          <a:p>
            <a:r>
              <a:rPr lang="en-US" sz="3200" dirty="0" smtClean="0"/>
              <a:t>EPA = Environmental Protection Agency</a:t>
            </a:r>
          </a:p>
          <a:p>
            <a:r>
              <a:rPr lang="en-US" sz="3200" dirty="0" smtClean="0"/>
              <a:t>Enforced by FDA (Food and Drug Admin.) and USDA (U.S. Dept. of Agriculture)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0825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014" y="577907"/>
            <a:ext cx="10235380" cy="182171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Modern agribusiness includes </a:t>
            </a:r>
            <a:r>
              <a:rPr lang="en-US" dirty="0" smtClean="0"/>
              <a:t>farmed meat </a:t>
            </a:r>
            <a:r>
              <a:rPr lang="en-US" dirty="0"/>
              <a:t>and fish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135" y="2399617"/>
            <a:ext cx="11754465" cy="537261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Conc. </a:t>
            </a:r>
            <a:r>
              <a:rPr lang="en-US" sz="3200" b="1" dirty="0"/>
              <a:t>animal feeding operation (CAFO</a:t>
            </a:r>
            <a:r>
              <a:rPr lang="en-US" sz="3200" b="1" dirty="0" smtClean="0"/>
              <a:t>):  </a:t>
            </a:r>
            <a:r>
              <a:rPr lang="en-US" sz="3200" dirty="0" smtClean="0"/>
              <a:t>A large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indoor </a:t>
            </a:r>
            <a:r>
              <a:rPr lang="en-US" sz="3200" dirty="0"/>
              <a:t>or outdoor structure </a:t>
            </a:r>
            <a:r>
              <a:rPr lang="en-US" sz="3200" dirty="0" smtClean="0"/>
              <a:t>w/maximum output</a:t>
            </a:r>
            <a:endParaRPr lang="en-US" sz="3200" dirty="0"/>
          </a:p>
          <a:p>
            <a:r>
              <a:rPr lang="en-US" sz="3200" b="1" dirty="0" smtClean="0"/>
              <a:t>Fishery: </a:t>
            </a:r>
            <a:r>
              <a:rPr lang="en-US" sz="3200" dirty="0" smtClean="0"/>
              <a:t> </a:t>
            </a:r>
            <a:r>
              <a:rPr lang="en-US" sz="3200" dirty="0"/>
              <a:t>A commercially harvestable population of </a:t>
            </a:r>
            <a:r>
              <a:rPr lang="en-US" sz="3200" dirty="0" smtClean="0"/>
              <a:t>fish within </a:t>
            </a:r>
            <a:r>
              <a:rPr lang="en-US" sz="3200" dirty="0"/>
              <a:t>a particular ecological region</a:t>
            </a:r>
            <a:r>
              <a:rPr lang="en-US" sz="3200" dirty="0" smtClean="0"/>
              <a:t>.</a:t>
            </a:r>
          </a:p>
          <a:p>
            <a:pPr lvl="1"/>
            <a:r>
              <a:rPr lang="en-US" sz="2916" b="1" dirty="0"/>
              <a:t>Fishery collapse </a:t>
            </a:r>
            <a:r>
              <a:rPr lang="en-US" sz="2916" b="1" dirty="0" smtClean="0"/>
              <a:t> </a:t>
            </a:r>
            <a:r>
              <a:rPr lang="en-US" sz="2916" dirty="0" smtClean="0"/>
              <a:t>The </a:t>
            </a:r>
            <a:r>
              <a:rPr lang="en-US" sz="2916" dirty="0"/>
              <a:t>decline of a fish </a:t>
            </a:r>
            <a:r>
              <a:rPr lang="en-US" sz="2916" dirty="0" smtClean="0"/>
              <a:t>population by </a:t>
            </a:r>
            <a:r>
              <a:rPr lang="en-US" sz="2916" dirty="0"/>
              <a:t>90 percent or more.</a:t>
            </a:r>
          </a:p>
          <a:p>
            <a:r>
              <a:rPr lang="en-US" sz="3200" b="1" dirty="0"/>
              <a:t>Bycatch</a:t>
            </a:r>
            <a:r>
              <a:rPr lang="en-US" sz="3200" dirty="0"/>
              <a:t> </a:t>
            </a:r>
            <a:r>
              <a:rPr lang="en-US" sz="3200" dirty="0" smtClean="0"/>
              <a:t> The </a:t>
            </a:r>
            <a:r>
              <a:rPr lang="en-US" sz="3200" dirty="0"/>
              <a:t>unintentional catch of </a:t>
            </a:r>
            <a:r>
              <a:rPr lang="en-US" sz="3200" dirty="0" smtClean="0"/>
              <a:t>non-target species while </a:t>
            </a:r>
            <a:r>
              <a:rPr lang="en-US" sz="3200" dirty="0"/>
              <a:t>fishing.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809" y="7107801"/>
            <a:ext cx="3333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677" y="-180798"/>
            <a:ext cx="10008025" cy="4911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67" y="4553743"/>
            <a:ext cx="8605676" cy="51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746" y="441767"/>
            <a:ext cx="6103613" cy="32181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Modern Food Production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59" y="4795935"/>
            <a:ext cx="10599097" cy="4513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8180" y="1063690"/>
            <a:ext cx="3825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What are some negative externalities of your chicken nuggets?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fishing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105" y="2149550"/>
            <a:ext cx="11001644" cy="537261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b="1" dirty="0" smtClean="0"/>
              <a:t>Long-line fishing: up to 80 miles of line with thousands of hooks strung out 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Purse-seine fishing: huge net around a school of fish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Drift-net fishing: up to 40 miles of netting hang in water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Trawler fishing: large metal baskets hold nets are dragged across ocean floor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70" y="6848475"/>
            <a:ext cx="5164667" cy="2905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552" y="618694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40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More Sustainable Fishing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10" y="2344994"/>
            <a:ext cx="9483104" cy="6062077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>
                <a:solidFill>
                  <a:srgbClr val="C00000"/>
                </a:solidFill>
              </a:rPr>
              <a:t>The Sustainable </a:t>
            </a:r>
            <a:r>
              <a:rPr lang="en-US" sz="3200" b="1" dirty="0">
                <a:solidFill>
                  <a:srgbClr val="C00000"/>
                </a:solidFill>
              </a:rPr>
              <a:t>Fisheries </a:t>
            </a:r>
            <a:r>
              <a:rPr lang="en-US" sz="3200" b="1" dirty="0" smtClean="0">
                <a:solidFill>
                  <a:srgbClr val="C00000"/>
                </a:solidFill>
              </a:rPr>
              <a:t>Act </a:t>
            </a:r>
            <a:r>
              <a:rPr lang="en-US" sz="3200" b="1" dirty="0">
                <a:solidFill>
                  <a:srgbClr val="C00000"/>
                </a:solidFill>
              </a:rPr>
              <a:t>passed in 1996 </a:t>
            </a:r>
            <a:r>
              <a:rPr lang="en-US" sz="3200" b="1" dirty="0" smtClean="0">
                <a:solidFill>
                  <a:srgbClr val="C00000"/>
                </a:solidFill>
              </a:rPr>
              <a:t>(U.S.)</a:t>
            </a:r>
          </a:p>
          <a:p>
            <a:pPr marL="0" lvl="0" indent="0">
              <a:buNone/>
            </a:pPr>
            <a:r>
              <a:rPr lang="en-US" sz="3200" b="1" dirty="0" smtClean="0"/>
              <a:t>	shifted </a:t>
            </a:r>
            <a:r>
              <a:rPr lang="en-US" sz="3200" b="1" dirty="0"/>
              <a:t>fisheries management from a focus </a:t>
            </a:r>
            <a:r>
              <a:rPr lang="en-US" sz="3200" b="1" dirty="0" smtClean="0"/>
              <a:t>	on 	economic </a:t>
            </a:r>
            <a:r>
              <a:rPr lang="en-US" sz="3200" b="1" dirty="0"/>
              <a:t>sustainability to a </a:t>
            </a:r>
            <a:r>
              <a:rPr lang="en-US" sz="3200" b="1" dirty="0" smtClean="0"/>
              <a:t>species-  	sustainability approach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Individual transferable quota (</a:t>
            </a:r>
            <a:r>
              <a:rPr lang="en-US" sz="3200" b="1" dirty="0" smtClean="0"/>
              <a:t>ITQ):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     individual </a:t>
            </a:r>
            <a:r>
              <a:rPr lang="en-US" sz="3200" b="1" dirty="0"/>
              <a:t>fishers </a:t>
            </a:r>
            <a:r>
              <a:rPr lang="en-US" sz="3200" b="1" dirty="0" smtClean="0"/>
              <a:t>are given </a:t>
            </a:r>
            <a:r>
              <a:rPr lang="en-US" sz="3200" b="1" dirty="0"/>
              <a:t>a total </a:t>
            </a:r>
            <a:r>
              <a:rPr lang="en-US" sz="3200" b="1" dirty="0" smtClean="0"/>
              <a:t>	allowable </a:t>
            </a:r>
            <a:r>
              <a:rPr lang="en-US" sz="3200" b="1" dirty="0"/>
              <a:t>catch of </a:t>
            </a:r>
            <a:r>
              <a:rPr lang="en-US" sz="3200" b="1" dirty="0" smtClean="0"/>
              <a:t>fish </a:t>
            </a:r>
            <a:r>
              <a:rPr lang="en-US" sz="3200" b="1" dirty="0"/>
              <a:t>in a season </a:t>
            </a:r>
            <a:r>
              <a:rPr lang="en-US" sz="3200" b="1" dirty="0" smtClean="0"/>
              <a:t>that they 	can </a:t>
            </a:r>
            <a:r>
              <a:rPr lang="en-US" sz="3200" b="1" dirty="0"/>
              <a:t>either catch or sell.</a:t>
            </a:r>
          </a:p>
        </p:txBody>
      </p:sp>
    </p:spTree>
    <p:extLst>
      <p:ext uri="{BB962C8B-B14F-4D97-AF65-F5344CB8AC3E}">
        <p14:creationId xmlns:p14="http://schemas.microsoft.com/office/powerpoint/2010/main" val="29700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884" y="1111289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Aquaculture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884" y="2343982"/>
            <a:ext cx="10464800" cy="5840413"/>
          </a:xfrm>
        </p:spPr>
        <p:txBody>
          <a:bodyPr>
            <a:noAutofit/>
          </a:bodyPr>
          <a:lstStyle/>
          <a:p>
            <a:r>
              <a:rPr lang="en-US" sz="3600" b="1" dirty="0"/>
              <a:t>Aquaculture</a:t>
            </a:r>
            <a:r>
              <a:rPr lang="en-US" sz="3600" dirty="0"/>
              <a:t> </a:t>
            </a:r>
            <a:r>
              <a:rPr lang="en-US" sz="3600" dirty="0" smtClean="0"/>
              <a:t> Farming </a:t>
            </a:r>
            <a:r>
              <a:rPr lang="en-US" sz="3600" dirty="0"/>
              <a:t>aquatic organisms such as fish</a:t>
            </a:r>
            <a:r>
              <a:rPr lang="en-US" sz="3600" dirty="0" smtClean="0"/>
              <a:t>, shellfish</a:t>
            </a:r>
            <a:r>
              <a:rPr lang="en-US" sz="3600" dirty="0"/>
              <a:t>, and seaweeds</a:t>
            </a:r>
            <a:r>
              <a:rPr lang="en-US" sz="3600" dirty="0" smtClean="0"/>
              <a:t>.</a:t>
            </a:r>
          </a:p>
          <a:p>
            <a:pPr lvl="0"/>
            <a:r>
              <a:rPr lang="en-US" sz="3600" dirty="0"/>
              <a:t>Aquaculture involves constructing an aquatic </a:t>
            </a:r>
            <a:r>
              <a:rPr lang="en-US" sz="3600" dirty="0" smtClean="0"/>
              <a:t>ecosystem with enclosures </a:t>
            </a:r>
          </a:p>
          <a:p>
            <a:pPr lvl="0"/>
            <a:r>
              <a:rPr lang="en-US" sz="3600" dirty="0" smtClean="0"/>
              <a:t>Pro: alleviates some </a:t>
            </a:r>
            <a:r>
              <a:rPr lang="en-US" sz="3600" dirty="0"/>
              <a:t>of the human-caused pressure on overexploited </a:t>
            </a:r>
            <a:r>
              <a:rPr lang="en-US" sz="3600" dirty="0" smtClean="0"/>
              <a:t>fisheries</a:t>
            </a:r>
          </a:p>
          <a:p>
            <a:pPr lvl="0"/>
            <a:r>
              <a:rPr lang="en-US" sz="3600" dirty="0"/>
              <a:t>P</a:t>
            </a:r>
            <a:r>
              <a:rPr lang="en-US" sz="3600" dirty="0" smtClean="0"/>
              <a:t>rovides </a:t>
            </a:r>
            <a:r>
              <a:rPr lang="en-US" sz="3600" dirty="0"/>
              <a:t>protein for the more than 1 </a:t>
            </a:r>
            <a:r>
              <a:rPr lang="en-US" sz="3600" dirty="0" smtClean="0"/>
              <a:t>billion    undernourished people </a:t>
            </a:r>
            <a:r>
              <a:rPr lang="en-US" sz="3600" dirty="0"/>
              <a:t>in the </a:t>
            </a:r>
            <a:r>
              <a:rPr lang="en-US" sz="3600" dirty="0" smtClean="0"/>
              <a:t>world.</a:t>
            </a:r>
            <a:endParaRPr lang="en-US" sz="3600" dirty="0"/>
          </a:p>
          <a:p>
            <a:r>
              <a:rPr lang="en-US" sz="3600" dirty="0" smtClean="0"/>
              <a:t>Con: neg. impacts on </a:t>
            </a:r>
            <a:r>
              <a:rPr lang="en-US" sz="3600" dirty="0" err="1" smtClean="0"/>
              <a:t>env</a:t>
            </a:r>
            <a:r>
              <a:rPr lang="en-US" sz="3600" dirty="0" smtClean="0"/>
              <a:t>. (construction of enclosures); lost biodiversity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010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321" y="523289"/>
            <a:ext cx="9371305" cy="182171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Aquaculture’s Impact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9" y="1588852"/>
            <a:ext cx="8226023" cy="60190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4065" y="2388283"/>
            <a:ext cx="44507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Global fish production.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Global fish production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has increased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by more than 30 percent since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1980 due to aquaculture.</a:t>
            </a:r>
          </a:p>
          <a:p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graph shows data for aquaculture-raised fish (blue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) and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global fish production (orange), which includes both wild-caught fish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and aquaculture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-raised fish. </a:t>
            </a:r>
          </a:p>
        </p:txBody>
      </p:sp>
    </p:spTree>
    <p:extLst>
      <p:ext uri="{BB962C8B-B14F-4D97-AF65-F5344CB8AC3E}">
        <p14:creationId xmlns:p14="http://schemas.microsoft.com/office/powerpoint/2010/main" val="15180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Taylor Shellfish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327" y="2361654"/>
            <a:ext cx="9375268" cy="5372618"/>
          </a:xfrm>
        </p:spPr>
        <p:txBody>
          <a:bodyPr/>
          <a:lstStyle/>
          <a:p>
            <a:r>
              <a:rPr lang="en-US" dirty="0" smtClean="0"/>
              <a:t>Taylor Shellfish in Shelton is world’s largest oyster producer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www.youtube.com/watch?v=QRmWXKbKQYw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www.dnr.wa.gov/programs-and-services/aquatics/shellfish/geoduck-aquaculture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061" y="5422183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035934" y="216747"/>
            <a:ext cx="12352303" cy="1657209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 smtClean="0"/>
              <a:t>Today’s Food Production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657798" y="2685590"/>
            <a:ext cx="10233744" cy="6843157"/>
          </a:xfrm>
        </p:spPr>
        <p:txBody>
          <a:bodyPr anchor="t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Food production currently exceeds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    population </a:t>
            </a:r>
            <a:r>
              <a:rPr lang="en-US" sz="4000" dirty="0">
                <a:solidFill>
                  <a:schemeClr val="tx1"/>
                </a:solidFill>
              </a:rPr>
              <a:t>growth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We produce food through technology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Fossil fuels, irrigation, fertilizer, pesticides, </a:t>
            </a:r>
            <a:r>
              <a:rPr lang="en-US" sz="4000" dirty="0" smtClean="0">
                <a:solidFill>
                  <a:schemeClr val="tx1"/>
                </a:solidFill>
              </a:rPr>
              <a:t>crossbreeding, GMOs</a:t>
            </a:r>
            <a:endParaRPr lang="en-US" sz="4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Predictions of mass starvation in 1960s did not happen (population bomb, Malthus)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Why? Agricultural technology kept pace</a:t>
            </a:r>
          </a:p>
          <a:p>
            <a:pPr lvl="1" eaLnBrk="1" hangingPunct="1">
              <a:lnSpc>
                <a:spcPct val="80000"/>
              </a:lnSpc>
              <a:buFont typeface="Times"/>
              <a:buNone/>
              <a:defRPr/>
            </a:pPr>
            <a:endParaRPr lang="en-US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3556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2728"/>
            <a:ext cx="2673209" cy="445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8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lead to this increase in production?</a:t>
            </a:r>
            <a:endParaRPr lang="en-US" dirty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2451947"/>
            <a:ext cx="10512213" cy="7265529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04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2009349" y="915711"/>
            <a:ext cx="12352302" cy="89408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oo little and too much food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4294967295"/>
          </p:nvPr>
        </p:nvSpPr>
        <p:spPr>
          <a:xfrm>
            <a:off x="827902" y="1991916"/>
            <a:ext cx="11913738" cy="774869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3413" b="1" dirty="0">
                <a:solidFill>
                  <a:schemeClr val="tx1"/>
                </a:solidFill>
              </a:rPr>
              <a:t>Undernourishment</a:t>
            </a:r>
            <a:r>
              <a:rPr lang="en-US" sz="3413" dirty="0">
                <a:solidFill>
                  <a:schemeClr val="tx1"/>
                </a:solidFill>
              </a:rPr>
              <a:t> </a:t>
            </a:r>
            <a:r>
              <a:rPr lang="en-US" sz="3413" dirty="0" smtClean="0">
                <a:solidFill>
                  <a:schemeClr val="tx1"/>
                </a:solidFill>
              </a:rPr>
              <a:t>= get </a:t>
            </a:r>
            <a:r>
              <a:rPr lang="en-US" sz="3413" dirty="0">
                <a:solidFill>
                  <a:schemeClr val="tx1"/>
                </a:solidFill>
              </a:rPr>
              <a:t>less than 90% of </a:t>
            </a:r>
            <a:r>
              <a:rPr lang="en-US" sz="3413" dirty="0" smtClean="0">
                <a:solidFill>
                  <a:schemeClr val="tx1"/>
                </a:solidFill>
              </a:rPr>
              <a:t>daily </a:t>
            </a:r>
            <a:r>
              <a:rPr lang="en-US" sz="3413" dirty="0">
                <a:solidFill>
                  <a:schemeClr val="tx1"/>
                </a:solidFill>
              </a:rPr>
              <a:t>caloric needs</a:t>
            </a:r>
          </a:p>
          <a:p>
            <a:pPr lvl="1" eaLnBrk="1" hangingPunct="1">
              <a:defRPr/>
            </a:pPr>
            <a:r>
              <a:rPr lang="en-US" sz="3413" dirty="0" smtClean="0">
                <a:solidFill>
                  <a:schemeClr val="tx1"/>
                </a:solidFill>
              </a:rPr>
              <a:t>Poverty </a:t>
            </a:r>
            <a:r>
              <a:rPr lang="en-US" sz="3413" dirty="0">
                <a:solidFill>
                  <a:schemeClr val="tx1"/>
                </a:solidFill>
              </a:rPr>
              <a:t>in developing countries</a:t>
            </a:r>
          </a:p>
          <a:p>
            <a:pPr lvl="1"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31 million Americans are food insecure</a:t>
            </a:r>
          </a:p>
          <a:p>
            <a:pPr eaLnBrk="1" hangingPunct="1">
              <a:defRPr/>
            </a:pPr>
            <a:r>
              <a:rPr lang="en-US" sz="3413" b="1" dirty="0">
                <a:solidFill>
                  <a:schemeClr val="tx1"/>
                </a:solidFill>
              </a:rPr>
              <a:t>Overnutrition</a:t>
            </a:r>
            <a:r>
              <a:rPr lang="en-US" sz="3413" dirty="0">
                <a:solidFill>
                  <a:schemeClr val="tx1"/>
                </a:solidFill>
              </a:rPr>
              <a:t> = </a:t>
            </a:r>
            <a:r>
              <a:rPr lang="en-US" sz="3413" dirty="0" smtClean="0">
                <a:solidFill>
                  <a:schemeClr val="tx1"/>
                </a:solidFill>
              </a:rPr>
              <a:t>too </a:t>
            </a:r>
            <a:r>
              <a:rPr lang="en-US" sz="3413" dirty="0">
                <a:solidFill>
                  <a:schemeClr val="tx1"/>
                </a:solidFill>
              </a:rPr>
              <a:t>many calories</a:t>
            </a:r>
          </a:p>
          <a:p>
            <a:pPr lvl="1"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In the U.S., 25% of adults are obese</a:t>
            </a:r>
          </a:p>
          <a:p>
            <a:pPr lvl="1"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Worldwide, more than 300 million people are obese</a:t>
            </a:r>
          </a:p>
          <a:p>
            <a:pPr eaLnBrk="1" hangingPunct="1">
              <a:defRPr/>
            </a:pPr>
            <a:r>
              <a:rPr lang="en-US" sz="3413" b="1" dirty="0">
                <a:solidFill>
                  <a:schemeClr val="tx1"/>
                </a:solidFill>
              </a:rPr>
              <a:t>Malnutrition</a:t>
            </a:r>
            <a:r>
              <a:rPr lang="en-US" sz="3413" dirty="0">
                <a:solidFill>
                  <a:schemeClr val="tx1"/>
                </a:solidFill>
              </a:rPr>
              <a:t> = a shortage of nutrients the body needs</a:t>
            </a:r>
          </a:p>
          <a:p>
            <a:pPr lvl="1" eaLnBrk="1" hangingPunct="1">
              <a:defRPr/>
            </a:pPr>
            <a:r>
              <a:rPr lang="en-US" sz="3413" dirty="0" smtClean="0">
                <a:solidFill>
                  <a:schemeClr val="tx1"/>
                </a:solidFill>
              </a:rPr>
              <a:t>lacks </a:t>
            </a:r>
            <a:r>
              <a:rPr lang="en-US" sz="3413" dirty="0">
                <a:solidFill>
                  <a:schemeClr val="tx1"/>
                </a:solidFill>
              </a:rPr>
              <a:t>adequate vitamins and minerals </a:t>
            </a:r>
          </a:p>
          <a:p>
            <a:pPr lvl="1" eaLnBrk="1" hangingPunct="1">
              <a:defRPr/>
            </a:pPr>
            <a:endParaRPr lang="en-US" sz="3698" dirty="0"/>
          </a:p>
        </p:txBody>
      </p:sp>
    </p:spTree>
    <p:extLst>
      <p:ext uri="{BB962C8B-B14F-4D97-AF65-F5344CB8AC3E}">
        <p14:creationId xmlns:p14="http://schemas.microsoft.com/office/powerpoint/2010/main" val="35191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9" y="216492"/>
            <a:ext cx="12932551" cy="925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1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Green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444" y="2287758"/>
            <a:ext cx="12029440" cy="35718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13" b="1" dirty="0">
                <a:solidFill>
                  <a:schemeClr val="tx1"/>
                </a:solidFill>
              </a:rPr>
              <a:t>A significant increase in agricultural productivity beginning in the </a:t>
            </a:r>
            <a:r>
              <a:rPr lang="en-US" sz="3413" b="1" dirty="0" smtClean="0">
                <a:solidFill>
                  <a:schemeClr val="tx1"/>
                </a:solidFill>
              </a:rPr>
              <a:t>1940s</a:t>
            </a:r>
          </a:p>
          <a:p>
            <a:pPr>
              <a:defRPr/>
            </a:pPr>
            <a:r>
              <a:rPr lang="en-US" sz="3413" b="1" dirty="0" smtClean="0">
                <a:solidFill>
                  <a:schemeClr val="tx1"/>
                </a:solidFill>
              </a:rPr>
              <a:t>Why?</a:t>
            </a:r>
            <a:r>
              <a:rPr lang="en-US" sz="3413" b="1" dirty="0" smtClean="0">
                <a:solidFill>
                  <a:schemeClr val="tx1"/>
                </a:solidFill>
              </a:rPr>
              <a:t> </a:t>
            </a:r>
            <a:r>
              <a:rPr lang="en-US" sz="3413" b="1" dirty="0">
                <a:solidFill>
                  <a:schemeClr val="tx1"/>
                </a:solidFill>
              </a:rPr>
              <a:t>introduction of high-yield varieties of </a:t>
            </a:r>
            <a:r>
              <a:rPr lang="en-US" sz="3413" b="1" dirty="0" smtClean="0">
                <a:solidFill>
                  <a:schemeClr val="tx1"/>
                </a:solidFill>
              </a:rPr>
              <a:t>grains </a:t>
            </a:r>
          </a:p>
          <a:p>
            <a:pPr>
              <a:defRPr/>
            </a:pPr>
            <a:r>
              <a:rPr lang="en-US" sz="3413" b="1" dirty="0" smtClean="0">
                <a:solidFill>
                  <a:schemeClr val="tx1"/>
                </a:solidFill>
              </a:rPr>
              <a:t>Use of </a:t>
            </a:r>
            <a:r>
              <a:rPr lang="en-US" sz="3413" b="1" dirty="0" smtClean="0">
                <a:solidFill>
                  <a:schemeClr val="tx1"/>
                </a:solidFill>
              </a:rPr>
              <a:t>pesticides</a:t>
            </a:r>
          </a:p>
          <a:p>
            <a:pPr>
              <a:defRPr/>
            </a:pPr>
            <a:r>
              <a:rPr lang="en-US" sz="3413" b="1" dirty="0" smtClean="0">
                <a:solidFill>
                  <a:schemeClr val="tx1"/>
                </a:solidFill>
              </a:rPr>
              <a:t>Monocultures are easy to manage</a:t>
            </a:r>
            <a:endParaRPr lang="en-US" sz="3413" b="1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sz="3413" b="1" dirty="0">
              <a:solidFill>
                <a:schemeClr val="tx1"/>
              </a:solidFill>
            </a:endParaRP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80" y="6086969"/>
            <a:ext cx="4264943" cy="366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2193" y="6086969"/>
            <a:ext cx="6326293" cy="22807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44" b="1" dirty="0">
                <a:solidFill>
                  <a:schemeClr val="tx1"/>
                </a:solidFill>
              </a:rPr>
              <a:t>Norman Borlaug</a:t>
            </a:r>
          </a:p>
          <a:p>
            <a:pPr>
              <a:defRPr/>
            </a:pPr>
            <a:r>
              <a:rPr lang="en-US" sz="2844" b="1" dirty="0">
                <a:solidFill>
                  <a:schemeClr val="tx1"/>
                </a:solidFill>
              </a:rPr>
              <a:t>1940’s Mexico </a:t>
            </a:r>
          </a:p>
          <a:p>
            <a:pPr marL="406394" indent="-406394">
              <a:buFont typeface="Arial" panose="020B0604020202020204" pitchFamily="34" charset="0"/>
              <a:buChar char="•"/>
              <a:defRPr/>
            </a:pPr>
            <a:r>
              <a:rPr lang="en-US" sz="2844" b="1" dirty="0">
                <a:solidFill>
                  <a:schemeClr val="tx1"/>
                </a:solidFill>
              </a:rPr>
              <a:t>Selective Breeding</a:t>
            </a:r>
          </a:p>
          <a:p>
            <a:pPr marL="406394" indent="-406394">
              <a:buFont typeface="Arial" panose="020B0604020202020204" pitchFamily="34" charset="0"/>
              <a:buChar char="•"/>
              <a:defRPr/>
            </a:pPr>
            <a:r>
              <a:rPr lang="en-US" sz="2844" b="1" dirty="0">
                <a:solidFill>
                  <a:schemeClr val="tx1"/>
                </a:solidFill>
              </a:rPr>
              <a:t>Disease resistant crops</a:t>
            </a:r>
          </a:p>
          <a:p>
            <a:pPr marL="406394" indent="-406394">
              <a:buFont typeface="Arial" panose="020B0604020202020204" pitchFamily="34" charset="0"/>
              <a:buChar char="•"/>
              <a:defRPr/>
            </a:pPr>
            <a:r>
              <a:rPr lang="en-US" sz="2844" b="1" dirty="0">
                <a:solidFill>
                  <a:schemeClr val="tx1"/>
                </a:solidFill>
              </a:rPr>
              <a:t>High Productivity </a:t>
            </a:r>
            <a:r>
              <a:rPr lang="en-US" sz="2844" b="1" dirty="0" smtClean="0">
                <a:solidFill>
                  <a:schemeClr val="tx1"/>
                </a:solidFill>
              </a:rPr>
              <a:t>crops</a:t>
            </a:r>
            <a:endParaRPr lang="en-US" sz="2844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2179812" y="433493"/>
            <a:ext cx="12352303" cy="89408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Pros/cons of Monocultures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1300480" y="1661107"/>
            <a:ext cx="11704320" cy="3808870"/>
          </a:xfrm>
        </p:spPr>
        <p:txBody>
          <a:bodyPr anchor="t">
            <a:normAutofit lnSpcReduction="10000"/>
          </a:bodyPr>
          <a:lstStyle/>
          <a:p>
            <a:pPr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Monoculture = a large expanse of a single crop</a:t>
            </a:r>
          </a:p>
          <a:p>
            <a:pPr lvl="1"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More efficient, increases output</a:t>
            </a:r>
          </a:p>
          <a:p>
            <a:pPr lvl="1"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Devastates biodiversity</a:t>
            </a:r>
          </a:p>
          <a:p>
            <a:pPr lvl="1"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Susceptible to disease and pests</a:t>
            </a:r>
          </a:p>
          <a:p>
            <a:pPr eaLnBrk="1" hangingPunct="1">
              <a:defRPr/>
            </a:pPr>
            <a:r>
              <a:rPr lang="en-US" sz="3413" dirty="0">
                <a:solidFill>
                  <a:schemeClr val="tx1"/>
                </a:solidFill>
              </a:rPr>
              <a:t>Narrows human diet: 90% of our food comes from 15 crop species and 8 livestock species</a:t>
            </a:r>
          </a:p>
        </p:txBody>
      </p:sp>
      <p:pic>
        <p:nvPicPr>
          <p:cNvPr id="45060" name="Picture 6" descr="10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05" y="5346418"/>
            <a:ext cx="7261013" cy="39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2404535" y="9103360"/>
            <a:ext cx="8270213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413" i="1">
                <a:solidFill>
                  <a:srgbClr val="000000"/>
                </a:solidFill>
                <a:latin typeface="Arial" panose="020B0604020202020204" pitchFamily="34" charset="0"/>
              </a:rPr>
              <a:t>Armyworms easily defoliate monocultures</a:t>
            </a:r>
          </a:p>
        </p:txBody>
      </p:sp>
    </p:spTree>
    <p:extLst>
      <p:ext uri="{BB962C8B-B14F-4D97-AF65-F5344CB8AC3E}">
        <p14:creationId xmlns:p14="http://schemas.microsoft.com/office/powerpoint/2010/main" val="22563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300</TotalTime>
  <Words>1029</Words>
  <Application>Microsoft Office PowerPoint</Application>
  <PresentationFormat>Custom</PresentationFormat>
  <Paragraphs>146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MS PGothic</vt:lpstr>
      <vt:lpstr>Arial</vt:lpstr>
      <vt:lpstr>Calibri</vt:lpstr>
      <vt:lpstr>Century Gothic</vt:lpstr>
      <vt:lpstr>Lucida Grande</vt:lpstr>
      <vt:lpstr>Times</vt:lpstr>
      <vt:lpstr>Wingdings 3</vt:lpstr>
      <vt:lpstr>Wisp</vt:lpstr>
      <vt:lpstr>APES 1/22/18</vt:lpstr>
      <vt:lpstr>Check your answers</vt:lpstr>
      <vt:lpstr>Modern Food Production</vt:lpstr>
      <vt:lpstr>Today’s Food Production</vt:lpstr>
      <vt:lpstr>What lead to this increase in production?</vt:lpstr>
      <vt:lpstr>Too little and too much food</vt:lpstr>
      <vt:lpstr>PowerPoint Presentation</vt:lpstr>
      <vt:lpstr>The Green Revolution</vt:lpstr>
      <vt:lpstr>Pros/cons of Monocultures</vt:lpstr>
      <vt:lpstr>PowerPoint Presentation</vt:lpstr>
      <vt:lpstr>Key terms in Agribusiness</vt:lpstr>
      <vt:lpstr>Energy Subsidies </vt:lpstr>
      <vt:lpstr>The Energy Subsidy in Agriculture </vt:lpstr>
      <vt:lpstr>The Green Revolution: Fertilizers </vt:lpstr>
      <vt:lpstr>The Green Revolution: Pesticides </vt:lpstr>
      <vt:lpstr>The Green Revolution: Pesticides </vt:lpstr>
      <vt:lpstr>The Green Revolution: Pesticides </vt:lpstr>
      <vt:lpstr>Silent Spring by Rachel Carson</vt:lpstr>
      <vt:lpstr>Let’s Investigate Farming!</vt:lpstr>
      <vt:lpstr>Homework for Wednesday</vt:lpstr>
      <vt:lpstr>Environmental Consequences of Agribusiness</vt:lpstr>
      <vt:lpstr>Soil Degradation by Harvesting</vt:lpstr>
      <vt:lpstr>Desertification</vt:lpstr>
      <vt:lpstr>Soil Degradation by Irrigation </vt:lpstr>
      <vt:lpstr>Soil Degradation by Irrigation </vt:lpstr>
      <vt:lpstr>Slash and Burn Agriculture</vt:lpstr>
      <vt:lpstr>Relevant Laws</vt:lpstr>
      <vt:lpstr>Modern agribusiness includes farmed meat and fish </vt:lpstr>
      <vt:lpstr>PowerPoint Presentation</vt:lpstr>
      <vt:lpstr>Major fishing practices</vt:lpstr>
      <vt:lpstr>More Sustainable Fishing </vt:lpstr>
      <vt:lpstr>Aquaculture </vt:lpstr>
      <vt:lpstr>Aquaculture’s Impact </vt:lpstr>
      <vt:lpstr>Taylor Shellfish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Kohn</dc:creator>
  <cp:lastModifiedBy>Tyrell Hardtke</cp:lastModifiedBy>
  <cp:revision>36</cp:revision>
  <dcterms:created xsi:type="dcterms:W3CDTF">2015-05-12T08:00:05Z</dcterms:created>
  <dcterms:modified xsi:type="dcterms:W3CDTF">2018-01-22T02:33:28Z</dcterms:modified>
</cp:coreProperties>
</file>