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</p:sldMasterIdLst>
  <p:notesMasterIdLst>
    <p:notesMasterId r:id="rId21"/>
  </p:notesMasterIdLst>
  <p:sldIdLst>
    <p:sldId id="307" r:id="rId2"/>
    <p:sldId id="330" r:id="rId3"/>
    <p:sldId id="334" r:id="rId4"/>
    <p:sldId id="329" r:id="rId5"/>
    <p:sldId id="272" r:id="rId6"/>
    <p:sldId id="273" r:id="rId7"/>
    <p:sldId id="275" r:id="rId8"/>
    <p:sldId id="276" r:id="rId9"/>
    <p:sldId id="294" r:id="rId10"/>
    <p:sldId id="328" r:id="rId11"/>
    <p:sldId id="298" r:id="rId12"/>
    <p:sldId id="299" r:id="rId13"/>
    <p:sldId id="270" r:id="rId14"/>
    <p:sldId id="271" r:id="rId15"/>
    <p:sldId id="327" r:id="rId16"/>
    <p:sldId id="305" r:id="rId17"/>
    <p:sldId id="331" r:id="rId18"/>
    <p:sldId id="333" r:id="rId19"/>
    <p:sldId id="332" r:id="rId20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6pPr>
    <a:lvl7pPr marL="27432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7pPr>
    <a:lvl8pPr marL="32004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8pPr>
    <a:lvl9pPr marL="36576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2496" autoAdjust="0"/>
  </p:normalViewPr>
  <p:slideViewPr>
    <p:cSldViewPr snapToGrid="0" snapToObjects="1">
      <p:cViewPr varScale="1">
        <p:scale>
          <a:sx n="52" d="100"/>
          <a:sy n="52" d="100"/>
        </p:scale>
        <p:origin x="1308" y="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CB4C-0463-4054-821B-ECFF31C78560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3EB70-F058-4528-BC1F-BF13B9419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2548" y="3576322"/>
            <a:ext cx="9387308" cy="3218177"/>
          </a:xfrm>
        </p:spPr>
        <p:txBody>
          <a:bodyPr anchor="b">
            <a:normAutofit/>
          </a:bodyPr>
          <a:lstStyle>
            <a:lvl1pPr>
              <a:defRPr sz="76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2548" y="6794497"/>
            <a:ext cx="9387308" cy="16018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45111" y="6145648"/>
            <a:ext cx="1984673" cy="1111866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2075" y="6442015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7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866986"/>
            <a:ext cx="9375268" cy="4433124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6192421"/>
            <a:ext cx="9375268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1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998" y="866987"/>
            <a:ext cx="8689190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36049" y="4985173"/>
            <a:ext cx="8041085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6192421"/>
            <a:ext cx="9375268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71828" y="921607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18892" y="413199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191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3467949"/>
            <a:ext cx="9375268" cy="3875335"/>
          </a:xfrm>
        </p:spPr>
        <p:txBody>
          <a:bodyPr anchor="b">
            <a:normAutofit/>
          </a:bodyPr>
          <a:lstStyle>
            <a:lvl1pPr algn="l">
              <a:defRPr sz="682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37526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09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111998" y="866987"/>
            <a:ext cx="8689190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62546" y="6177280"/>
            <a:ext cx="9512238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51223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1828" y="921607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18892" y="413199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4324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7" y="892312"/>
            <a:ext cx="9375266" cy="4096028"/>
          </a:xfrm>
        </p:spPr>
        <p:txBody>
          <a:bodyPr anchor="ctr">
            <a:normAutofit/>
          </a:bodyPr>
          <a:lstStyle>
            <a:lvl1pPr algn="l">
              <a:defRPr sz="682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62546" y="6177280"/>
            <a:ext cx="9375268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369386"/>
            <a:ext cx="9375268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7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24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2805" y="892311"/>
            <a:ext cx="2355388" cy="7514762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2547" y="892311"/>
            <a:ext cx="6707695" cy="7514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9371305" cy="18217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546" y="3034453"/>
            <a:ext cx="9375268" cy="53726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0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2950488"/>
            <a:ext cx="9375268" cy="2088960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5093547"/>
            <a:ext cx="9375268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4503506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461388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2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548" y="3038871"/>
            <a:ext cx="4547600" cy="53580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0837" y="3038871"/>
            <a:ext cx="4546977" cy="53580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1120403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7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1834" y="3166757"/>
            <a:ext cx="408831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62546" y="3986330"/>
            <a:ext cx="4547601" cy="441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4309" y="3162166"/>
            <a:ext cx="408638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85728" y="3981739"/>
            <a:ext cx="4544967" cy="441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80" y="1120403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6" y="887623"/>
            <a:ext cx="9371307" cy="18217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0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1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634436"/>
            <a:ext cx="3739853" cy="1388533"/>
          </a:xfrm>
        </p:spPr>
        <p:txBody>
          <a:bodyPr anchor="b"/>
          <a:lstStyle>
            <a:lvl1pPr algn="l">
              <a:defRPr sz="2844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6302" y="634438"/>
            <a:ext cx="5391511" cy="770128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2273583"/>
            <a:ext cx="3739853" cy="6062131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1011477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2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6" y="6827520"/>
            <a:ext cx="9375268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62546" y="903061"/>
            <a:ext cx="9375268" cy="5482624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546" y="7633547"/>
            <a:ext cx="9375268" cy="702168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83" y="6984050"/>
            <a:ext cx="1931884" cy="722496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7080" y="7087059"/>
            <a:ext cx="831969" cy="5192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7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25120"/>
            <a:ext cx="2817707" cy="9441604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9043" y="1065"/>
            <a:ext cx="2776565" cy="9745783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60096" cy="9753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506" y="887623"/>
            <a:ext cx="9371307" cy="1821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546" y="3034453"/>
            <a:ext cx="9375268" cy="552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4080" y="8725461"/>
            <a:ext cx="1089963" cy="526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2546" y="8726485"/>
            <a:ext cx="813011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27080" y="1120403"/>
            <a:ext cx="83196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ipm.ncsu.edu/AG271/content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pm.msu.edu/agriculture/field_crops/identifying_weeds_in_field_crops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0032" y="117987"/>
            <a:ext cx="9387308" cy="3218177"/>
          </a:xfrm>
        </p:spPr>
        <p:txBody>
          <a:bodyPr/>
          <a:lstStyle/>
          <a:p>
            <a:r>
              <a:rPr lang="en-US" dirty="0" smtClean="0"/>
              <a:t>APES 1/22/18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593" y="3867463"/>
            <a:ext cx="9844031" cy="249164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Please take out your Chapter 11 Reading Guide </a:t>
            </a:r>
          </a:p>
          <a:p>
            <a:pPr algn="ctr"/>
            <a:r>
              <a:rPr lang="en-US" sz="3200" b="1" dirty="0" smtClean="0"/>
              <a:t>I’ll be checking off Module 33</a:t>
            </a:r>
          </a:p>
          <a:p>
            <a:pPr algn="ctr"/>
            <a:r>
              <a:rPr lang="en-US" sz="3200" b="1" dirty="0" smtClean="0"/>
              <a:t>You also need a computer</a:t>
            </a:r>
          </a:p>
          <a:p>
            <a:pPr algn="ctr"/>
            <a:r>
              <a:rPr lang="en-US" sz="3200" b="1" dirty="0" smtClean="0"/>
              <a:t>You need a textbook to share</a:t>
            </a: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503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Consequences of Agribusiness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4071"/>
            <a:ext cx="6789802" cy="3806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092" y="4739951"/>
            <a:ext cx="6528708" cy="49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606" y="549475"/>
            <a:ext cx="9990846" cy="1821710"/>
          </a:xfrm>
        </p:spPr>
        <p:txBody>
          <a:bodyPr/>
          <a:lstStyle/>
          <a:p>
            <a:r>
              <a:rPr lang="en-US" dirty="0" smtClean="0"/>
              <a:t>Soil Degradation by Harvesting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606" y="1904622"/>
            <a:ext cx="10441749" cy="597358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Huge, heavy machinery harvests all plants, exposing topsoil to erosion by wind/water</a:t>
            </a:r>
          </a:p>
          <a:p>
            <a:r>
              <a:rPr lang="en-US" sz="3200" b="1" dirty="0" smtClean="0"/>
              <a:t>Erosion clogs nearby streams and pollutes with fertilizer/animal waste run-off</a:t>
            </a:r>
          </a:p>
          <a:p>
            <a:r>
              <a:rPr lang="en-US" sz="3200" b="1" dirty="0" smtClean="0"/>
              <a:t>Algal blooms kill off aquatic life</a:t>
            </a:r>
          </a:p>
          <a:p>
            <a:pPr marL="0" indent="0">
              <a:buNone/>
            </a:pPr>
            <a:endParaRPr lang="en-US" sz="2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22" y="5678010"/>
            <a:ext cx="4762500" cy="3400425"/>
          </a:xfrm>
          <a:prstGeom prst="rect">
            <a:avLst/>
          </a:prstGeom>
        </p:spPr>
      </p:pic>
      <p:pic>
        <p:nvPicPr>
          <p:cNvPr id="1026" name="Picture 2" descr="http://cowboybyte.com/wp-content/uploads/2015/03/factory-farm-runo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013" y="5446052"/>
            <a:ext cx="5080947" cy="36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109" y="271566"/>
            <a:ext cx="9371305" cy="1821710"/>
          </a:xfrm>
        </p:spPr>
        <p:txBody>
          <a:bodyPr/>
          <a:lstStyle/>
          <a:p>
            <a:r>
              <a:rPr lang="en-US" dirty="0" smtClean="0"/>
              <a:t>Desertification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109" y="1353137"/>
            <a:ext cx="10352139" cy="5372618"/>
          </a:xfrm>
        </p:spPr>
        <p:txBody>
          <a:bodyPr>
            <a:normAutofit/>
          </a:bodyPr>
          <a:lstStyle/>
          <a:p>
            <a:r>
              <a:rPr lang="en-US" sz="2800" b="1" dirty="0"/>
              <a:t>1/3 of world’s arable (farmable) land has been lost to </a:t>
            </a:r>
            <a:r>
              <a:rPr lang="en-US" sz="2800" b="1" dirty="0" smtClean="0"/>
              <a:t>desertification or other degradation </a:t>
            </a:r>
            <a:r>
              <a:rPr lang="en-US" sz="2800" b="1" dirty="0"/>
              <a:t>(WWF.com</a:t>
            </a:r>
            <a:r>
              <a:rPr lang="en-US" sz="2800" b="1" dirty="0" smtClean="0"/>
              <a:t>)</a:t>
            </a:r>
          </a:p>
          <a:p>
            <a:r>
              <a:rPr lang="en-US" sz="2800" b="1" dirty="0" smtClean="0"/>
              <a:t>Repeated loss of fertile topsoil makes land infertile</a:t>
            </a:r>
            <a:endParaRPr lang="en-US" sz="2800" b="1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75" y="3055157"/>
            <a:ext cx="10352139" cy="66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Soil Degradation by Irrigation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09" y="2433484"/>
            <a:ext cx="10102645" cy="5973587"/>
          </a:xfrm>
        </p:spPr>
        <p:txBody>
          <a:bodyPr>
            <a:noAutofit/>
          </a:bodyPr>
          <a:lstStyle/>
          <a:p>
            <a:r>
              <a:rPr lang="en-US" sz="3600" dirty="0"/>
              <a:t>Irrigation </a:t>
            </a:r>
            <a:r>
              <a:rPr lang="en-US" sz="3600" dirty="0" smtClean="0"/>
              <a:t>creates:</a:t>
            </a:r>
            <a:endParaRPr lang="en-US" sz="3600" dirty="0"/>
          </a:p>
          <a:p>
            <a:r>
              <a:rPr lang="en-US" sz="3600" b="1" dirty="0" smtClean="0"/>
              <a:t>Waterlogging</a:t>
            </a:r>
            <a:r>
              <a:rPr lang="en-US" sz="3600" dirty="0" smtClean="0"/>
              <a:t>: </a:t>
            </a:r>
            <a:r>
              <a:rPr lang="en-US" sz="3600" dirty="0"/>
              <a:t>S</a:t>
            </a:r>
            <a:r>
              <a:rPr lang="en-US" sz="3600" dirty="0" smtClean="0"/>
              <a:t>oil </a:t>
            </a:r>
            <a:r>
              <a:rPr lang="en-US" sz="3600" dirty="0"/>
              <a:t>remains under water for prolonged </a:t>
            </a:r>
            <a:r>
              <a:rPr lang="en-US" sz="3600" dirty="0" smtClean="0"/>
              <a:t>periods, causing roots to rot</a:t>
            </a:r>
          </a:p>
          <a:p>
            <a:r>
              <a:rPr lang="en-US" sz="3600" b="1" dirty="0" smtClean="0"/>
              <a:t>Salinization</a:t>
            </a:r>
            <a:r>
              <a:rPr lang="en-US" sz="3600" dirty="0" smtClean="0"/>
              <a:t>: </a:t>
            </a:r>
            <a:r>
              <a:rPr lang="en-US" sz="3600" dirty="0"/>
              <a:t>S</a:t>
            </a:r>
            <a:r>
              <a:rPr lang="en-US" sz="3600" dirty="0" smtClean="0"/>
              <a:t>mall </a:t>
            </a:r>
            <a:r>
              <a:rPr lang="en-US" sz="3600" dirty="0"/>
              <a:t>amount of salts in irrigation </a:t>
            </a:r>
            <a:r>
              <a:rPr lang="en-US" sz="3600" dirty="0" smtClean="0"/>
              <a:t>water becomes </a:t>
            </a:r>
            <a:r>
              <a:rPr lang="en-US" sz="3600" dirty="0"/>
              <a:t>concentrated on the soil </a:t>
            </a:r>
            <a:r>
              <a:rPr lang="en-US" sz="3600" dirty="0" smtClean="0"/>
              <a:t>surface through </a:t>
            </a:r>
            <a:r>
              <a:rPr lang="en-US" sz="3600" dirty="0"/>
              <a:t>evaporation.</a:t>
            </a:r>
          </a:p>
        </p:txBody>
      </p:sp>
    </p:spTree>
    <p:extLst>
      <p:ext uri="{BB962C8B-B14F-4D97-AF65-F5344CB8AC3E}">
        <p14:creationId xmlns:p14="http://schemas.microsoft.com/office/powerpoint/2010/main" val="11523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Soil Degradation by Irrigation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264" y="1871754"/>
            <a:ext cx="5784244" cy="74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Slash and Burn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155" y="2213360"/>
            <a:ext cx="10700900" cy="537261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Used most often in Stage 2 countries</a:t>
            </a:r>
          </a:p>
          <a:p>
            <a:r>
              <a:rPr lang="en-US" sz="4000" dirty="0" smtClean="0"/>
              <a:t>Major source of deforestation</a:t>
            </a:r>
          </a:p>
          <a:p>
            <a:pPr lvl="1"/>
            <a:r>
              <a:rPr lang="en-US" sz="3716" dirty="0" smtClean="0"/>
              <a:t>Making room for palm oil plantations</a:t>
            </a:r>
            <a:endParaRPr lang="en-US" sz="3716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48" y="4792056"/>
            <a:ext cx="7330354" cy="41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823" y="2208544"/>
            <a:ext cx="10083300" cy="537261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1996: Food Quality Protection Act</a:t>
            </a:r>
          </a:p>
          <a:p>
            <a:r>
              <a:rPr lang="en-US" sz="3200" dirty="0" smtClean="0"/>
              <a:t>EPA sets limits on combined pesticide exposure</a:t>
            </a:r>
          </a:p>
          <a:p>
            <a:r>
              <a:rPr lang="en-US" sz="3200" dirty="0" smtClean="0"/>
              <a:t>EPA = Environmental Protection Agency</a:t>
            </a:r>
          </a:p>
          <a:p>
            <a:r>
              <a:rPr lang="en-US" sz="3200" dirty="0" smtClean="0"/>
              <a:t>Enforced by FDA (Food and Drug Admin.) and USDA (U.S. Dept. of Agriculture)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08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Sustainable Video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931" y="2455955"/>
            <a:ext cx="11428687" cy="537261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Look for examples of the methods in Module 33</a:t>
            </a:r>
          </a:p>
          <a:p>
            <a:pPr marL="0" indent="0">
              <a:buNone/>
            </a:pPr>
            <a:r>
              <a:rPr lang="en-US" sz="3200" b="1" dirty="0" smtClean="0"/>
              <a:t>Organic agriculture</a:t>
            </a:r>
          </a:p>
          <a:p>
            <a:pPr marL="0" indent="0">
              <a:buNone/>
            </a:pPr>
            <a:r>
              <a:rPr lang="en-US" sz="3200" b="1" dirty="0" smtClean="0"/>
              <a:t>No till farming</a:t>
            </a:r>
          </a:p>
          <a:p>
            <a:pPr marL="0" indent="0">
              <a:buNone/>
            </a:pPr>
            <a:r>
              <a:rPr lang="en-US" sz="3200" b="1" dirty="0" smtClean="0"/>
              <a:t>Integrated pest management</a:t>
            </a:r>
          </a:p>
          <a:p>
            <a:pPr marL="0" indent="0">
              <a:buNone/>
            </a:pPr>
            <a:r>
              <a:rPr lang="en-US" sz="3200" b="1" dirty="0" smtClean="0"/>
              <a:t>Contour plowing</a:t>
            </a:r>
          </a:p>
          <a:p>
            <a:pPr marL="0" indent="0">
              <a:buNone/>
            </a:pPr>
            <a:r>
              <a:rPr lang="en-US" sz="3200" b="1" dirty="0" smtClean="0"/>
              <a:t>Crop rotation</a:t>
            </a:r>
          </a:p>
          <a:p>
            <a:pPr marL="0" indent="0">
              <a:buNone/>
            </a:pPr>
            <a:r>
              <a:rPr lang="en-US" sz="3200" b="1" dirty="0" smtClean="0"/>
              <a:t>Agroforestry</a:t>
            </a:r>
          </a:p>
          <a:p>
            <a:pPr marL="0" indent="0">
              <a:buNone/>
            </a:pPr>
            <a:r>
              <a:rPr lang="en-US" sz="3200" b="1" dirty="0" smtClean="0"/>
              <a:t>Intercropping</a:t>
            </a:r>
          </a:p>
        </p:txBody>
      </p:sp>
    </p:spTree>
    <p:extLst>
      <p:ext uri="{BB962C8B-B14F-4D97-AF65-F5344CB8AC3E}">
        <p14:creationId xmlns:p14="http://schemas.microsoft.com/office/powerpoint/2010/main" val="349563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8 and 10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30" y="1876578"/>
            <a:ext cx="10943496" cy="766630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MC out of 27</a:t>
            </a:r>
          </a:p>
          <a:p>
            <a:r>
              <a:rPr lang="en-US" sz="3600" b="1" dirty="0" smtClean="0"/>
              <a:t>FRQ out of </a:t>
            </a:r>
            <a:r>
              <a:rPr lang="en-US" sz="3316" b="1" dirty="0" smtClean="0"/>
              <a:t>10</a:t>
            </a:r>
            <a:endParaRPr lang="en-US" sz="3316" b="1" dirty="0" smtClean="0"/>
          </a:p>
        </p:txBody>
      </p:sp>
    </p:spTree>
    <p:extLst>
      <p:ext uri="{BB962C8B-B14F-4D97-AF65-F5344CB8AC3E}">
        <p14:creationId xmlns:p14="http://schemas.microsoft.com/office/powerpoint/2010/main" val="3854428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Choose TWO of the articles about pesticides on my website. </a:t>
            </a:r>
          </a:p>
          <a:p>
            <a:r>
              <a:rPr lang="en-US" sz="3200" b="1" dirty="0" smtClean="0"/>
              <a:t>Read them and fill in half of the pesticides chart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681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33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b="1" dirty="0" smtClean="0"/>
              <a:t>B</a:t>
            </a:r>
          </a:p>
          <a:p>
            <a:pPr marL="514350" indent="-514350">
              <a:buAutoNum type="arabicPeriod"/>
            </a:pPr>
            <a:r>
              <a:rPr lang="en-US" sz="3600" b="1" dirty="0" smtClean="0"/>
              <a:t>C</a:t>
            </a:r>
          </a:p>
          <a:p>
            <a:pPr marL="514350" indent="-514350">
              <a:buAutoNum type="arabicPeriod"/>
            </a:pPr>
            <a:r>
              <a:rPr lang="en-US" sz="36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3600" b="1" dirty="0" smtClean="0"/>
              <a:t>E</a:t>
            </a:r>
          </a:p>
          <a:p>
            <a:pPr marL="514350" indent="-514350">
              <a:buAutoNum type="arabicPeriod"/>
            </a:pPr>
            <a:r>
              <a:rPr lang="en-US" sz="36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333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Chapter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720" y="2519680"/>
            <a:ext cx="4023360" cy="588739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dirty="0" smtClean="0"/>
              <a:t>C		11. B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E		12. E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D		13. C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B		14. D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B		15. E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A		16. B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B		17. E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C		18. C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E		19. B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B		20. 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370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72082" y="590526"/>
            <a:ext cx="9387308" cy="32181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Environmental Impacts of the Green Revolution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548" y="4336791"/>
            <a:ext cx="7780928" cy="43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4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Green Revolution: Fertilizers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368" y="1957904"/>
            <a:ext cx="11616813" cy="584041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Organic </a:t>
            </a:r>
            <a:r>
              <a:rPr lang="en-US" sz="3600" b="1" dirty="0"/>
              <a:t>fertilizer </a:t>
            </a:r>
            <a:r>
              <a:rPr lang="en-US" sz="3600" b="1" dirty="0" smtClean="0"/>
              <a:t> </a:t>
            </a:r>
            <a:r>
              <a:rPr lang="en-US" sz="3600" dirty="0" smtClean="0"/>
              <a:t>Fertilizer </a:t>
            </a:r>
            <a:r>
              <a:rPr lang="en-US" sz="3600" dirty="0"/>
              <a:t>composed of </a:t>
            </a:r>
            <a:r>
              <a:rPr lang="en-US" sz="3600" dirty="0" smtClean="0"/>
              <a:t>organic matter </a:t>
            </a:r>
            <a:r>
              <a:rPr lang="en-US" sz="3600" dirty="0"/>
              <a:t>from plants and animals.</a:t>
            </a:r>
          </a:p>
          <a:p>
            <a:r>
              <a:rPr lang="en-US" sz="3600" b="1" dirty="0"/>
              <a:t>Synthetic fertilizer </a:t>
            </a:r>
            <a:r>
              <a:rPr lang="en-US" sz="3600" b="1" dirty="0" smtClean="0"/>
              <a:t> </a:t>
            </a:r>
            <a:r>
              <a:rPr lang="en-US" sz="3600" dirty="0" smtClean="0"/>
              <a:t>Fertilizer </a:t>
            </a:r>
            <a:r>
              <a:rPr lang="en-US" sz="3600" dirty="0"/>
              <a:t>produced </a:t>
            </a:r>
            <a:r>
              <a:rPr lang="en-US" sz="3600" dirty="0" smtClean="0"/>
              <a:t>commercially with </a:t>
            </a:r>
            <a:r>
              <a:rPr lang="en-US" sz="3600" dirty="0"/>
              <a:t>the use of fossil fuels</a:t>
            </a:r>
            <a:r>
              <a:rPr lang="en-US" sz="3600" dirty="0" smtClean="0"/>
              <a:t>.</a:t>
            </a:r>
          </a:p>
          <a:p>
            <a:pPr lvl="1"/>
            <a:r>
              <a:rPr lang="en-US" sz="3316" b="1" dirty="0" smtClean="0"/>
              <a:t>Huge amount of N, P, K added</a:t>
            </a:r>
            <a:endParaRPr lang="en-US" sz="3316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542" y="5374876"/>
            <a:ext cx="6086168" cy="40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22729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The Green Revolution: Pesticides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135" y="1618991"/>
            <a:ext cx="12248021" cy="6489781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Pesticide</a:t>
            </a:r>
            <a:r>
              <a:rPr lang="en-US" sz="3600" dirty="0"/>
              <a:t>:</a:t>
            </a:r>
            <a:r>
              <a:rPr lang="en-US" sz="3600" dirty="0" smtClean="0"/>
              <a:t> A natural </a:t>
            </a:r>
            <a:r>
              <a:rPr lang="en-US" sz="3600" dirty="0"/>
              <a:t>or </a:t>
            </a:r>
            <a:r>
              <a:rPr lang="en-US" sz="3600" dirty="0" smtClean="0"/>
              <a:t>synthetic chemical, that kills/controls insects and other pests</a:t>
            </a:r>
          </a:p>
          <a:p>
            <a:pPr lvl="1"/>
            <a:r>
              <a:rPr lang="en-US" sz="3316" dirty="0" smtClean="0"/>
              <a:t>Can be selective or broad-spectrum</a:t>
            </a:r>
          </a:p>
          <a:p>
            <a:pPr lvl="1"/>
            <a:r>
              <a:rPr lang="en-US" sz="3316" dirty="0" smtClean="0"/>
              <a:t>Can be persistent (stay around for a long time) or non-persistent</a:t>
            </a:r>
          </a:p>
          <a:p>
            <a:pPr lvl="1"/>
            <a:r>
              <a:rPr lang="en-US" sz="3316" dirty="0" smtClean="0"/>
              <a:t>Can be insecticides (target bugs)or herbicides </a:t>
            </a:r>
          </a:p>
          <a:p>
            <a:pPr marL="650229" lvl="1" indent="0">
              <a:buNone/>
            </a:pPr>
            <a:r>
              <a:rPr lang="en-US" sz="3316" dirty="0"/>
              <a:t> </a:t>
            </a:r>
            <a:r>
              <a:rPr lang="en-US" sz="3316" dirty="0" smtClean="0"/>
              <a:t>  (target plants)</a:t>
            </a:r>
            <a:endParaRPr lang="en-US" sz="3316" dirty="0"/>
          </a:p>
        </p:txBody>
      </p:sp>
      <p:sp>
        <p:nvSpPr>
          <p:cNvPr id="4" name="Rectangle 3"/>
          <p:cNvSpPr/>
          <p:nvPr/>
        </p:nvSpPr>
        <p:spPr>
          <a:xfrm>
            <a:off x="9383225" y="9103824"/>
            <a:ext cx="296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ipm.ncsu.edu/AG271/contents.html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117" y="6270959"/>
            <a:ext cx="2888328" cy="2888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026" y="6320837"/>
            <a:ext cx="3810000" cy="2838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0413" y="6474542"/>
            <a:ext cx="2625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Army worms and Hoary Alyssum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2400" y="9382970"/>
            <a:ext cx="564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www.ipm.msu.edu/agriculture/field_crops/identifying_weeds_in_field_crops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en-US" dirty="0"/>
              <a:t>The Green </a:t>
            </a:r>
            <a:r>
              <a:rPr lang="en-US" dirty="0" smtClean="0"/>
              <a:t>Revolution: </a:t>
            </a:r>
            <a:r>
              <a:rPr lang="en-US" dirty="0"/>
              <a:t>Pesticides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477" y="2109019"/>
            <a:ext cx="9645337" cy="6298052"/>
          </a:xfrm>
        </p:spPr>
        <p:txBody>
          <a:bodyPr>
            <a:normAutofit/>
          </a:bodyPr>
          <a:lstStyle/>
          <a:p>
            <a:r>
              <a:rPr lang="en-US" sz="4000" b="1" dirty="0"/>
              <a:t>Pesticide </a:t>
            </a:r>
            <a:r>
              <a:rPr lang="en-US" sz="4000" b="1" dirty="0" smtClean="0"/>
              <a:t>resistance: </a:t>
            </a:r>
            <a:r>
              <a:rPr lang="en-US" sz="4000" dirty="0" smtClean="0"/>
              <a:t>survival of the fittest; some plants survive and reproduce</a:t>
            </a:r>
            <a:endParaRPr lang="en-US" sz="4000" dirty="0"/>
          </a:p>
          <a:p>
            <a:r>
              <a:rPr lang="en-US" sz="4000" dirty="0" smtClean="0"/>
              <a:t>Causes</a:t>
            </a:r>
            <a:r>
              <a:rPr lang="en-US" sz="4000" b="1" dirty="0" smtClean="0"/>
              <a:t> Pesticide treadmill:</a:t>
            </a:r>
            <a:r>
              <a:rPr lang="en-US" sz="4000" dirty="0" smtClean="0"/>
              <a:t> </a:t>
            </a:r>
            <a:r>
              <a:rPr lang="en-US" sz="4000" dirty="0"/>
              <a:t>cycle of pesticide </a:t>
            </a:r>
            <a:r>
              <a:rPr lang="en-US" sz="4000" dirty="0" smtClean="0"/>
              <a:t>development</a:t>
            </a:r>
            <a:r>
              <a:rPr lang="en-US" sz="4000" dirty="0"/>
              <a:t> </a:t>
            </a:r>
            <a:r>
              <a:rPr lang="en-US" sz="4000" dirty="0" smtClean="0"/>
              <a:t>            pest resistance             new pesticide </a:t>
            </a:r>
            <a:r>
              <a:rPr lang="en-US" sz="4000" dirty="0"/>
              <a:t>development.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55110" y="5648632"/>
            <a:ext cx="1342103" cy="73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075174" y="5184303"/>
            <a:ext cx="1342103" cy="73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7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Green </a:t>
            </a:r>
            <a:r>
              <a:rPr lang="en-US" dirty="0" smtClean="0"/>
              <a:t>Revolution: </a:t>
            </a:r>
            <a:r>
              <a:rPr lang="en-US" dirty="0"/>
              <a:t>Pesticides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64" y="1938885"/>
            <a:ext cx="9786521" cy="71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10035091" cy="1821710"/>
          </a:xfrm>
        </p:spPr>
        <p:txBody>
          <a:bodyPr/>
          <a:lstStyle/>
          <a:p>
            <a:r>
              <a:rPr lang="en-US" dirty="0" smtClean="0"/>
              <a:t>Silent Spring by Rachel Carson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5513" y="2116336"/>
            <a:ext cx="5629287" cy="71124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1962: Marine biologist Rachel Carson publishes Silent Spring and raises awareness of DDT’s harmful effects</a:t>
            </a:r>
          </a:p>
          <a:p>
            <a:r>
              <a:rPr lang="en-US" sz="2800" dirty="0" smtClean="0"/>
              <a:t>DDT: broad spectrum pesticide (banned in US in 1972)</a:t>
            </a:r>
          </a:p>
          <a:p>
            <a:r>
              <a:rPr lang="en-US" sz="2800" dirty="0" smtClean="0"/>
              <a:t>Builds up in predatory bird species to toxic levels by </a:t>
            </a:r>
            <a:r>
              <a:rPr lang="en-US" sz="2800" b="1" dirty="0" err="1" smtClean="0"/>
              <a:t>biomagnification</a:t>
            </a:r>
            <a:endParaRPr lang="en-US" sz="2800" b="1" dirty="0"/>
          </a:p>
          <a:p>
            <a:r>
              <a:rPr lang="en-US" sz="2800" dirty="0" smtClean="0"/>
              <a:t>Why? Each consumer level has to eat numerous of the one below to survive!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98" y="2116336"/>
            <a:ext cx="4867275" cy="523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267" y="6715431"/>
            <a:ext cx="2025445" cy="20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423</TotalTime>
  <Words>469</Words>
  <Application>Microsoft Office PowerPoint</Application>
  <PresentationFormat>Custom</PresentationFormat>
  <Paragraphs>82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Calibri</vt:lpstr>
      <vt:lpstr>Century Gothic</vt:lpstr>
      <vt:lpstr>Lucida Grande</vt:lpstr>
      <vt:lpstr>Wingdings 3</vt:lpstr>
      <vt:lpstr>Wisp</vt:lpstr>
      <vt:lpstr>APES 1/22/18</vt:lpstr>
      <vt:lpstr>Module 33</vt:lpstr>
      <vt:lpstr>End of Chapter 11</vt:lpstr>
      <vt:lpstr>Environmental Impacts of the Green Revolution</vt:lpstr>
      <vt:lpstr>The Green Revolution: Fertilizers </vt:lpstr>
      <vt:lpstr>The Green Revolution: Pesticides </vt:lpstr>
      <vt:lpstr>The Green Revolution: Pesticides </vt:lpstr>
      <vt:lpstr>The Green Revolution: Pesticides </vt:lpstr>
      <vt:lpstr>Silent Spring by Rachel Carson</vt:lpstr>
      <vt:lpstr>Environmental Consequences of Agribusiness</vt:lpstr>
      <vt:lpstr>Soil Degradation by Harvesting</vt:lpstr>
      <vt:lpstr>Desertification</vt:lpstr>
      <vt:lpstr>Soil Degradation by Irrigation </vt:lpstr>
      <vt:lpstr>Soil Degradation by Irrigation </vt:lpstr>
      <vt:lpstr>Slash and Burn Agriculture</vt:lpstr>
      <vt:lpstr>Relevant Laws</vt:lpstr>
      <vt:lpstr>Sustainable Video</vt:lpstr>
      <vt:lpstr>Chapter 8 and 10 Test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Kohn</dc:creator>
  <cp:lastModifiedBy>Tyrell Hardtke</cp:lastModifiedBy>
  <cp:revision>42</cp:revision>
  <dcterms:created xsi:type="dcterms:W3CDTF">2015-05-12T08:00:05Z</dcterms:created>
  <dcterms:modified xsi:type="dcterms:W3CDTF">2018-01-24T20:18:47Z</dcterms:modified>
</cp:coreProperties>
</file>