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87" r:id="rId5"/>
    <p:sldId id="308" r:id="rId6"/>
    <p:sldId id="309" r:id="rId7"/>
    <p:sldId id="306" r:id="rId8"/>
    <p:sldId id="307" r:id="rId9"/>
    <p:sldId id="301" r:id="rId10"/>
    <p:sldId id="258" r:id="rId11"/>
    <p:sldId id="282" r:id="rId12"/>
    <p:sldId id="273" r:id="rId13"/>
    <p:sldId id="274" r:id="rId14"/>
    <p:sldId id="295" r:id="rId15"/>
    <p:sldId id="275" r:id="rId16"/>
    <p:sldId id="277" r:id="rId17"/>
    <p:sldId id="261" r:id="rId18"/>
    <p:sldId id="266" r:id="rId19"/>
    <p:sldId id="278" r:id="rId20"/>
    <p:sldId id="271" r:id="rId21"/>
    <p:sldId id="296" r:id="rId22"/>
    <p:sldId id="259" r:id="rId23"/>
    <p:sldId id="297" r:id="rId24"/>
    <p:sldId id="303" r:id="rId25"/>
    <p:sldId id="290" r:id="rId26"/>
    <p:sldId id="291" r:id="rId27"/>
    <p:sldId id="293" r:id="rId28"/>
    <p:sldId id="294" r:id="rId29"/>
    <p:sldId id="304" r:id="rId30"/>
    <p:sldId id="30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89499" autoAdjust="0"/>
  </p:normalViewPr>
  <p:slideViewPr>
    <p:cSldViewPr>
      <p:cViewPr varScale="1">
        <p:scale>
          <a:sx n="65" d="100"/>
          <a:sy n="65" d="100"/>
        </p:scale>
        <p:origin x="15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6EDF5-7BD9-4048-971A-15551C9E9F19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C72C3-B217-42A3-8BBD-49CF968F76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6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Ocean_surface_current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ceanic_gyres.pn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html/background/upwelling-and-downwelling.ht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http://oceanservice.noaa.gov/education/yos/resource/JetStream/ocean/circulation.htm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http://upload.wikimedia.org/wikipedia/commons/c/cc/Ocean_surface_currents.jpg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http://commons.wikimedia.org/wiki/File:Oceanic_gyres.png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http://oceanmotion.org/html/background/upwelling-and-downwelling.htm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8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http://oceanservice.noaa.gov/education/yos/resource/JetStream/ocean/circulation.htm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4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http://www.srh.noaa.gov/crp/?n=education-elninoandlanina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http://www.srh.noaa.gov/crp/?n=education-elninoandlanina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C72C3-B217-42A3-8BBD-49CF968F760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198580B-C754-480B-A238-C5E2C9DE9316}" type="datetimeFigureOut">
              <a:rPr lang="en-US" smtClean="0"/>
              <a:pPr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920A28-F5C9-442F-8E73-A1C42211AF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c/Ocean_surface_currents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i2mec3vgea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motion.org/html/background/upwelling-and-downwelling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sminfo.prenhall.com/science/geoanimations/animations/26_NinoNina.html" TargetMode="External"/><Relationship Id="rId2" Type="http://schemas.openxmlformats.org/officeDocument/2006/relationships/hyperlink" Target="https://earth.nullschool.ne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crp/?n=education-elninoandlanin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sminfo.prenhall.com/science/geoanimations/animations/26_NinoNina.html" TargetMode="External"/><Relationship Id="rId2" Type="http://schemas.openxmlformats.org/officeDocument/2006/relationships/hyperlink" Target="https://earth.nullschool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palomar.edu/users/pdeen/animations/23_weatherpat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eanservice.noaa.gov/education/yos/resource/JetStream/ocean/circulatio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APES 10/26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3657600"/>
            <a:ext cx="6934200" cy="14732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Please log in to a computer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Period 3: turn in your convection currents lab and take out your Chapter 4 Reading Guide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Grab a textbook to share.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Wind and Surface Currents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55" y="2133600"/>
            <a:ext cx="3822192" cy="399288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Winds blow across the surface of the water, causing surface currents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Make up 10% of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ocean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water</a:t>
            </a:r>
          </a:p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Up to maximum depth of 400 m</a:t>
            </a:r>
          </a:p>
          <a:p>
            <a:pPr marL="0" indent="0">
              <a:buNone/>
            </a:pPr>
            <a:endParaRPr lang="en-US" sz="36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33600"/>
            <a:ext cx="3962743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Surface Currents</a:t>
            </a:r>
            <a:endParaRPr lang="en-US" sz="4800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633009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2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81200"/>
            <a:ext cx="37338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Causes water to move to the right in the Northern Hemisphere</a:t>
            </a:r>
          </a:p>
          <a:p>
            <a:endParaRPr lang="en-US" sz="1200" dirty="0" smtClean="0"/>
          </a:p>
          <a:p>
            <a:r>
              <a:rPr lang="en-US" sz="3600" dirty="0" smtClean="0"/>
              <a:t>Causes water to move to the left in the Southern Hemisphere</a:t>
            </a:r>
          </a:p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www.youtube.com/watch?v=i2mec3vgeaI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Coriolis Effect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396274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4191000"/>
          </a:xfrm>
        </p:spPr>
        <p:txBody>
          <a:bodyPr>
            <a:normAutofit/>
          </a:bodyPr>
          <a:lstStyle/>
          <a:p>
            <a:pPr marL="274320" lvl="8" indent="-274320">
              <a:spcBef>
                <a:spcPct val="20000"/>
              </a:spcBef>
              <a:buSzPct val="100000"/>
              <a:buFont typeface="Symbol" pitchFamily="18" charset="2"/>
              <a:buChar char=""/>
            </a:pPr>
            <a:r>
              <a:rPr lang="en-US" sz="2800" dirty="0"/>
              <a:t>Vertical columns  or mounds of water at the surface and </a:t>
            </a:r>
            <a:r>
              <a:rPr lang="en-US" sz="2800" dirty="0" smtClean="0"/>
              <a:t>flow </a:t>
            </a:r>
            <a:r>
              <a:rPr lang="en-US" sz="2800" dirty="0"/>
              <a:t>around </a:t>
            </a:r>
            <a:r>
              <a:rPr lang="en-US" sz="2800" dirty="0" smtClean="0"/>
              <a:t>them</a:t>
            </a:r>
          </a:p>
          <a:p>
            <a:r>
              <a:rPr lang="en-US" sz="2800" dirty="0" smtClean="0"/>
              <a:t>Produce enormous circular currents </a:t>
            </a:r>
          </a:p>
          <a:p>
            <a:r>
              <a:rPr lang="en-US" sz="2800" dirty="0" smtClean="0"/>
              <a:t>Five major locations:</a:t>
            </a:r>
          </a:p>
          <a:p>
            <a:pPr lvl="1"/>
            <a:r>
              <a:rPr lang="en-US" sz="2400" dirty="0" smtClean="0"/>
              <a:t>North Pacific - clockwise</a:t>
            </a:r>
          </a:p>
          <a:p>
            <a:pPr lvl="1"/>
            <a:r>
              <a:rPr lang="en-US" sz="2400" dirty="0" smtClean="0"/>
              <a:t>South Pacific - counterclockwise</a:t>
            </a:r>
          </a:p>
          <a:p>
            <a:pPr lvl="1"/>
            <a:r>
              <a:rPr lang="en-US" sz="2400" dirty="0" smtClean="0"/>
              <a:t>Indian </a:t>
            </a:r>
            <a:r>
              <a:rPr lang="en-US" sz="2400" dirty="0"/>
              <a:t>Ocean - </a:t>
            </a:r>
            <a:r>
              <a:rPr lang="en-US" sz="2400" dirty="0" smtClean="0"/>
              <a:t>counterclockwise</a:t>
            </a:r>
          </a:p>
          <a:p>
            <a:pPr lvl="1"/>
            <a:r>
              <a:rPr lang="en-US" sz="2400" dirty="0"/>
              <a:t>South Atlantic - </a:t>
            </a:r>
            <a:r>
              <a:rPr lang="en-US" sz="2400" dirty="0" smtClean="0"/>
              <a:t>counterclockwise</a:t>
            </a:r>
          </a:p>
          <a:p>
            <a:pPr lvl="1"/>
            <a:r>
              <a:rPr lang="en-US" sz="2400" dirty="0" smtClean="0"/>
              <a:t>North </a:t>
            </a:r>
            <a:r>
              <a:rPr lang="en-US" sz="2400" dirty="0"/>
              <a:t>Atlantic </a:t>
            </a:r>
            <a:r>
              <a:rPr lang="en-US" sz="2400" dirty="0" smtClean="0"/>
              <a:t>- clockwise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Gyres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27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Oceanic Gyres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00"/>
            <a:ext cx="6412031" cy="42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667000"/>
            <a:ext cx="7620000" cy="34506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strong surface current</a:t>
            </a:r>
          </a:p>
          <a:p>
            <a:r>
              <a:rPr lang="en-US" sz="3200" dirty="0" smtClean="0"/>
              <a:t>Begins at the tip of Florida</a:t>
            </a:r>
          </a:p>
          <a:p>
            <a:r>
              <a:rPr lang="en-US" sz="3200" dirty="0" smtClean="0"/>
              <a:t>Flows up the eastern coastline of the U.S. </a:t>
            </a:r>
            <a:endParaRPr lang="en-US" sz="3200" dirty="0"/>
          </a:p>
          <a:p>
            <a:r>
              <a:rPr lang="en-US" sz="3200" dirty="0" smtClean="0"/>
              <a:t>Crosses the Atlantic Ocean</a:t>
            </a:r>
          </a:p>
          <a:p>
            <a:r>
              <a:rPr lang="en-US" sz="3200" dirty="0" smtClean="0"/>
              <a:t>Causes warmer climate in NW Europe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Gulf Stream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21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700" y="2514600"/>
            <a:ext cx="7848599" cy="3450696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Winds and Coriolis deflect surface waters</a:t>
            </a:r>
          </a:p>
          <a:p>
            <a:endParaRPr lang="en-US" sz="1100" dirty="0" smtClean="0"/>
          </a:p>
          <a:p>
            <a:r>
              <a:rPr lang="en-US" sz="3600" dirty="0" smtClean="0"/>
              <a:t>As less dense surface water moves off shore, cold, deep, denser waters come to the surface to replace them.</a:t>
            </a:r>
          </a:p>
          <a:p>
            <a:r>
              <a:rPr lang="en-US" sz="3600" dirty="0" smtClean="0"/>
              <a:t>Major source of nutrients from the benthic layer</a:t>
            </a:r>
          </a:p>
          <a:p>
            <a:r>
              <a:rPr lang="en-US" sz="3600" dirty="0" smtClean="0"/>
              <a:t>Areas with upwelling tend to have greater food chains/fisheries!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Upwelling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84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2005"/>
            <a:ext cx="5674792" cy="29717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Upwelling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555" y="4038600"/>
            <a:ext cx="4335095" cy="26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438400"/>
            <a:ext cx="8839200" cy="3450696"/>
          </a:xfrm>
        </p:spPr>
        <p:txBody>
          <a:bodyPr>
            <a:noAutofit/>
          </a:bodyPr>
          <a:lstStyle/>
          <a:p>
            <a:r>
              <a:rPr lang="en-US" sz="3000" dirty="0" smtClean="0"/>
              <a:t>Make up about 90% of ocean water</a:t>
            </a:r>
          </a:p>
          <a:p>
            <a:r>
              <a:rPr lang="en-US" sz="3000" dirty="0" smtClean="0"/>
              <a:t>Differences in density cause them to move</a:t>
            </a:r>
          </a:p>
          <a:p>
            <a:pPr lvl="1"/>
            <a:r>
              <a:rPr lang="en-US" sz="2600" dirty="0" smtClean="0"/>
              <a:t>Caused by diff. temperature and salinity</a:t>
            </a:r>
          </a:p>
          <a:p>
            <a:r>
              <a:rPr lang="en-US" sz="2800" dirty="0" smtClean="0"/>
              <a:t>Mixing of surface and deep water called </a:t>
            </a:r>
            <a:r>
              <a:rPr lang="en-US" sz="2800" u="sng" dirty="0" err="1" smtClean="0">
                <a:solidFill>
                  <a:srgbClr val="002060"/>
                </a:solidFill>
              </a:rPr>
              <a:t>Thermohaline</a:t>
            </a:r>
            <a:r>
              <a:rPr lang="en-US" sz="2800" u="sng" dirty="0" smtClean="0">
                <a:solidFill>
                  <a:srgbClr val="002060"/>
                </a:solidFill>
              </a:rPr>
              <a:t> Circulation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Crucial for heat energy and nutrient transport globally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Deep Water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Ocean Conveyor:</a:t>
            </a:r>
            <a:br>
              <a:rPr lang="en-US" dirty="0" smtClean="0"/>
            </a:br>
            <a:r>
              <a:rPr lang="en-US" dirty="0" smtClean="0"/>
              <a:t>Helps maintain Earth’s Balance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6400800" cy="332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4 Multiple Choice Answers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0" y="2036763"/>
            <a:ext cx="4352925" cy="2833687"/>
          </a:xfrm>
        </p:spPr>
        <p:txBody>
          <a:bodyPr/>
          <a:lstStyle/>
          <a:p>
            <a:r>
              <a:rPr lang="en-US" altLang="en-US" sz="2400" b="1" smtClean="0"/>
              <a:t>Module 9: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b="1" smtClean="0"/>
              <a:t>E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b="1" smtClean="0"/>
              <a:t>B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b="1" smtClean="0"/>
              <a:t>B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b="1" smtClean="0"/>
              <a:t>C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400" b="1" smtClean="0"/>
              <a:t>C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4294967295"/>
          </p:nvPr>
        </p:nvSpPr>
        <p:spPr>
          <a:xfrm>
            <a:off x="5254625" y="2036763"/>
            <a:ext cx="3235325" cy="2833687"/>
          </a:xfrm>
        </p:spPr>
        <p:txBody>
          <a:bodyPr/>
          <a:lstStyle/>
          <a:p>
            <a:r>
              <a:rPr lang="en-US" altLang="en-US" sz="2100" b="1" smtClean="0"/>
              <a:t>Module 10: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B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A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C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A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D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A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100" b="1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25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667000"/>
            <a:ext cx="80010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polar water freezes or evaporates, it leaves behind saltier water.</a:t>
            </a:r>
          </a:p>
          <a:p>
            <a:r>
              <a:rPr lang="en-US" sz="2800" dirty="0" smtClean="0"/>
              <a:t>The cold, salty water sinks because it is denser</a:t>
            </a:r>
          </a:p>
          <a:p>
            <a:r>
              <a:rPr lang="en-US" sz="2800" dirty="0" smtClean="0"/>
              <a:t>Warmer surface currents rise and flow in the opposite direction</a:t>
            </a:r>
          </a:p>
          <a:p>
            <a:r>
              <a:rPr lang="en-US" sz="2800" dirty="0" smtClean="0"/>
              <a:t>Convection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Thermohaline</a:t>
            </a:r>
            <a:r>
              <a:rPr lang="en-US" dirty="0" smtClean="0"/>
              <a:t> Circulation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Ocean Currents &amp; El Nino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846263"/>
            <a:ext cx="7985125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Ocean currents move in a predictable way, also due to unequal solar energy and the Coriolis Effect.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altLang="en-US" sz="2800" dirty="0">
                <a:hlinkClick r:id="rId2"/>
              </a:rPr>
              <a:t>https://earth.nullschool.net</a:t>
            </a:r>
            <a:r>
              <a:rPr lang="en-US" altLang="en-US" sz="2800" dirty="0" smtClean="0">
                <a:hlinkClick r:id="rId2"/>
              </a:rPr>
              <a:t>/</a:t>
            </a: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However, sometimes these currents move in an abnormal way!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altLang="en-US" sz="2800" dirty="0" smtClean="0"/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altLang="en-US" sz="2800" dirty="0" smtClean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3048000" y="44958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>
                <a:hlinkClick r:id="rId3"/>
              </a:rPr>
              <a:t>http://esminfo.prenhall.com/science/geoanimations/animations/26_NinoNina.html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7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2675467"/>
            <a:ext cx="7924800" cy="3450696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dirty="0" smtClean="0">
                <a:latin typeface="Candara" pitchFamily="34" charset="0"/>
              </a:rPr>
              <a:t>Abnormally </a:t>
            </a:r>
            <a:r>
              <a:rPr lang="en-US" sz="3600" u="sng" dirty="0" smtClean="0">
                <a:solidFill>
                  <a:srgbClr val="FF0000"/>
                </a:solidFill>
                <a:latin typeface="Candara" pitchFamily="34" charset="0"/>
              </a:rPr>
              <a:t>high</a:t>
            </a:r>
            <a:r>
              <a:rPr lang="en-US" sz="3600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3600" dirty="0" smtClean="0">
                <a:latin typeface="Candara" pitchFamily="34" charset="0"/>
              </a:rPr>
              <a:t>surface ocean temperatures off the coast of </a:t>
            </a:r>
            <a:r>
              <a:rPr lang="en-US" sz="3600" u="sng" dirty="0" smtClean="0">
                <a:solidFill>
                  <a:srgbClr val="FF0000"/>
                </a:solidFill>
                <a:latin typeface="Candara" pitchFamily="34" charset="0"/>
              </a:rPr>
              <a:t>South</a:t>
            </a:r>
            <a:r>
              <a:rPr lang="en-US" sz="3600" dirty="0" smtClean="0">
                <a:latin typeface="Candara" pitchFamily="34" charset="0"/>
              </a:rPr>
              <a:t> America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sz="3200" dirty="0" smtClean="0">
              <a:latin typeface="Candara" pitchFamily="34" charset="0"/>
            </a:endParaRP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dirty="0" smtClean="0">
                <a:latin typeface="Candara" pitchFamily="34" charset="0"/>
              </a:rPr>
              <a:t>Causes </a:t>
            </a:r>
            <a:r>
              <a:rPr lang="en-US" sz="3600" u="sng" dirty="0" smtClean="0">
                <a:solidFill>
                  <a:srgbClr val="FF0000"/>
                </a:solidFill>
                <a:latin typeface="Candara" pitchFamily="34" charset="0"/>
              </a:rPr>
              <a:t>unusual</a:t>
            </a:r>
            <a:r>
              <a:rPr lang="en-US" sz="3600" dirty="0" smtClean="0">
                <a:latin typeface="Candara" pitchFamily="34" charset="0"/>
              </a:rPr>
              <a:t> weather patterns across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3600" dirty="0">
                <a:latin typeface="Candara" pitchFamily="34" charset="0"/>
              </a:rPr>
              <a:t> </a:t>
            </a:r>
            <a:r>
              <a:rPr lang="en-US" sz="3600" dirty="0" smtClean="0">
                <a:latin typeface="Candara" pitchFamily="34" charset="0"/>
              </a:rPr>
              <a:t>   the globe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Candara (Headings)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El Nino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61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667000"/>
            <a:ext cx="8153400" cy="3962400"/>
          </a:xfrm>
        </p:spPr>
        <p:txBody>
          <a:bodyPr>
            <a:normAutofit/>
          </a:bodyPr>
          <a:lstStyle/>
          <a:p>
            <a:r>
              <a:rPr lang="en-US" sz="3200" dirty="0"/>
              <a:t>Starts because the easterly trade winds weaken and </a:t>
            </a:r>
            <a:r>
              <a:rPr lang="en-US" sz="3200" dirty="0" smtClean="0"/>
              <a:t>allow warm </a:t>
            </a:r>
            <a:r>
              <a:rPr lang="en-US" sz="3200" dirty="0"/>
              <a:t>waters in the </a:t>
            </a:r>
            <a:r>
              <a:rPr lang="en-US" sz="3200" dirty="0" smtClean="0"/>
              <a:t>W. </a:t>
            </a:r>
            <a:r>
              <a:rPr lang="en-US" sz="3200" dirty="0"/>
              <a:t>Pacific to move east toward South </a:t>
            </a:r>
            <a:r>
              <a:rPr lang="en-US" sz="3200" dirty="0" smtClean="0"/>
              <a:t>America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Causes </a:t>
            </a:r>
            <a:r>
              <a:rPr lang="en-US" sz="3200" dirty="0"/>
              <a:t>rain where it usually doesn't occur and drought where it usually rain</a:t>
            </a:r>
            <a:r>
              <a:rPr lang="en-US" sz="2800" dirty="0"/>
              <a:t>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 Nino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022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 Nino Winter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7477261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2527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El Nino Summer</a:t>
            </a:r>
            <a:endParaRPr lang="en-US" sz="4800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78" y="2362200"/>
            <a:ext cx="7174244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Nina- exactly the opposite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2498773"/>
            <a:ext cx="7608009" cy="36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8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Ocean Currents &amp; El Nino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846263"/>
            <a:ext cx="7985125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en-US" sz="2800" dirty="0" smtClean="0"/>
              <a:t>Ocean currents move in a predictable way, also due to unequal solar energy and the Coriolis Effect.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altLang="en-US" sz="2800" dirty="0">
                <a:hlinkClick r:id="rId2"/>
              </a:rPr>
              <a:t>https://earth.nullschool.net</a:t>
            </a:r>
            <a:r>
              <a:rPr lang="en-US" altLang="en-US" sz="2800" dirty="0" smtClean="0">
                <a:hlinkClick r:id="rId2"/>
              </a:rPr>
              <a:t>/</a:t>
            </a:r>
            <a:endParaRPr lang="en-US" altLang="en-US" sz="2800" dirty="0" smtClean="0"/>
          </a:p>
          <a:p>
            <a:pPr>
              <a:defRPr/>
            </a:pPr>
            <a:r>
              <a:rPr lang="en-US" altLang="en-US" sz="2800" dirty="0" smtClean="0"/>
              <a:t>However, sometimes these currents move in an abnormal way!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altLang="en-US" sz="2800" dirty="0" smtClean="0"/>
          </a:p>
          <a:p>
            <a:pPr marL="0" indent="0">
              <a:buFont typeface="Calibri" panose="020F0502020204030204" pitchFamily="34" charset="0"/>
              <a:buNone/>
              <a:defRPr/>
            </a:pPr>
            <a:endParaRPr lang="en-US" altLang="en-US" sz="2800" dirty="0" smtClean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3048000" y="44958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dirty="0">
                <a:hlinkClick r:id="rId3"/>
              </a:rPr>
              <a:t>http://esminfo.prenhall.com/science/geoanimations/animations/26_NinoNina.html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22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Chapter 4 Multiple Choice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22325" y="1817688"/>
            <a:ext cx="7864475" cy="30591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Module 11</a:t>
            </a:r>
          </a:p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b="1" dirty="0" smtClean="0"/>
              <a:t>E</a:t>
            </a:r>
          </a:p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b="1" dirty="0" smtClean="0"/>
              <a:t>B</a:t>
            </a:r>
          </a:p>
          <a:p>
            <a:pPr>
              <a:buFont typeface="Calibri" panose="020F0502020204030204" pitchFamily="34" charset="0"/>
              <a:buAutoNum type="arabicPeriod"/>
              <a:defRPr/>
            </a:pPr>
            <a:r>
              <a:rPr lang="en-US" b="1" dirty="0" smtClean="0"/>
              <a:t>B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b="1" dirty="0" smtClean="0"/>
              <a:t>If polar water as cold and salty due to melting glaciers, it won’t sink as well and create </a:t>
            </a:r>
            <a:r>
              <a:rPr lang="en-US" b="1" dirty="0" err="1" smtClean="0"/>
              <a:t>thermohaline</a:t>
            </a:r>
            <a:r>
              <a:rPr lang="en-US" b="1" dirty="0" smtClean="0"/>
              <a:t> circulation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b="1" dirty="0" smtClean="0"/>
              <a:t>4. A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b="1" dirty="0" smtClean="0"/>
              <a:t>It would cause decreased upwelling, because warm surface waters aren’t being blown away and replace with colder, nutrient rich waters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en-US" b="1" dirty="0" smtClean="0"/>
              <a:t>5. </a:t>
            </a:r>
            <a:r>
              <a:rPr lang="en-US" b="1" dirty="0" smtClean="0"/>
              <a:t>D  Gyres </a:t>
            </a:r>
            <a:r>
              <a:rPr lang="en-US" b="1" dirty="0" smtClean="0"/>
              <a:t>don’t involve the deep ocean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24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Measure/record pH, temp, D.O., nitrate, phosphate, observations, and additions/subtractions</a:t>
            </a:r>
          </a:p>
          <a:p>
            <a:r>
              <a:rPr lang="en-US" dirty="0" smtClean="0"/>
              <a:t>Write your change in nitrate, phosphate, and D.O. on the whiteboard for discussion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EcoColumns</a:t>
            </a:r>
            <a:r>
              <a:rPr lang="en-US" dirty="0" smtClean="0"/>
              <a:t>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Ecocolumn</a:t>
            </a:r>
            <a:r>
              <a:rPr lang="en-US" dirty="0" smtClean="0"/>
              <a:t> reflection #2: Biogeochemical cycles</a:t>
            </a:r>
          </a:p>
          <a:p>
            <a:pPr lvl="1"/>
            <a:r>
              <a:rPr lang="en-US" dirty="0" smtClean="0"/>
              <a:t>Handout found in Google classroom, but do on paper.</a:t>
            </a:r>
          </a:p>
          <a:p>
            <a:pPr lvl="1"/>
            <a:endParaRPr lang="en-US" dirty="0"/>
          </a:p>
          <a:p>
            <a:pPr marL="301943" lvl="1" indent="0">
              <a:buNone/>
            </a:pPr>
            <a:endParaRPr lang="en-US" dirty="0"/>
          </a:p>
          <a:p>
            <a:pPr marL="301943" lvl="1" indent="0">
              <a:buNone/>
            </a:pPr>
            <a:r>
              <a:rPr lang="en-US" dirty="0" smtClean="0"/>
              <a:t>FYI: Test on Chapters 3-4 next Thursday.  No Module 8 or Aquatic/terrestrial biomes.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303817"/>
            <a:ext cx="7408333" cy="3450696"/>
          </a:xfrm>
        </p:spPr>
        <p:txBody>
          <a:bodyPr/>
          <a:lstStyle/>
          <a:p>
            <a:r>
              <a:rPr lang="en-US" dirty="0" smtClean="0"/>
              <a:t>Air currents and their effects on climate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we’ve been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www2.palomar.edu/users/pdeen/animations/23_weatherpat.swf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Current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63581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345069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b="1" u="sng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Warm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currents flow </a:t>
            </a: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away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from the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equator.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Cold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currents flow </a:t>
            </a:r>
            <a:r>
              <a:rPr lang="en-US" sz="3600" b="1" u="sng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toward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 the 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equator.</a:t>
            </a:r>
          </a:p>
          <a:p>
            <a:pPr lvl="1">
              <a:spcBef>
                <a:spcPts val="0"/>
              </a:spcBef>
              <a:buFont typeface="Wingdings 2"/>
              <a:buChar char=""/>
              <a:defRPr/>
            </a:pP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ndara" pitchFamily="34" charset="0"/>
              </a:rPr>
              <a:t>Caused by unequal sunlight, wind, Coriolis effect, gravity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ndara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Ocean Currents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Unequal Energy from the Sun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1338" y="2209800"/>
            <a:ext cx="3822192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 smtClean="0"/>
              <a:t>Energy from the Sun heats the water.</a:t>
            </a:r>
          </a:p>
          <a:p>
            <a:r>
              <a:rPr lang="en-US" sz="3900" dirty="0" smtClean="0"/>
              <a:t>Warm water is less dense, so it rises and cold water sinks.</a:t>
            </a:r>
          </a:p>
          <a:p>
            <a:r>
              <a:rPr lang="en-US" sz="3900" dirty="0" smtClean="0"/>
              <a:t>As warm water rises, cold water moves it to replace it.</a:t>
            </a:r>
          </a:p>
          <a:p>
            <a:r>
              <a:rPr lang="en-US" sz="3900" dirty="0" smtClean="0"/>
              <a:t>It’s convection of water!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67275" y="2514600"/>
            <a:ext cx="3819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Unit0 xmlns="05070fe1-d26d-4820-95fc-51cc29fca3c5">50</Unit0>
    <Year_x0020_at_x0020_a_x0020_Glance xmlns="05070fe1-d26d-4820-95fc-51cc29fca3c5">21</Year_x0020_at_x0020_a_x0020_Glance>
    <Unit xmlns="05070fe1-d26d-4820-95fc-51cc29fca3c5">50</Unit>
    <Index xmlns="3ea8c385-78c1-4fdd-96b0-5420c47c8a12">12_S080801V_Ocean Currents</Index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88ECAAF62F4343944AEDFDFF1FACCE" ma:contentTypeVersion="26" ma:contentTypeDescription="Create a new document." ma:contentTypeScope="" ma:versionID="58814d4c6f71f7b911f29882498cc603">
  <xsd:schema xmlns:xsd="http://www.w3.org/2001/XMLSchema" xmlns:p="http://schemas.microsoft.com/office/2006/metadata/properties" xmlns:ns2="3ea8c385-78c1-4fdd-96b0-5420c47c8a12" xmlns:ns3="05070fe1-d26d-4820-95fc-51cc29fca3c5" targetNamespace="http://schemas.microsoft.com/office/2006/metadata/properties" ma:root="true" ma:fieldsID="574d4167b9b54b4bca077c2b62731177" ns2:_="" ns3:_="">
    <xsd:import namespace="3ea8c385-78c1-4fdd-96b0-5420c47c8a12"/>
    <xsd:import namespace="05070fe1-d26d-4820-95fc-51cc29fca3c5"/>
    <xsd:element name="properties">
      <xsd:complexType>
        <xsd:sequence>
          <xsd:element name="documentManagement">
            <xsd:complexType>
              <xsd:all>
                <xsd:element ref="ns2:Index" minOccurs="0"/>
                <xsd:element ref="ns3:Unit"/>
                <xsd:element ref="ns3:Unit0" minOccurs="0"/>
                <xsd:element ref="ns3:Year_x0020_at_x0020_a_x0020_Glanc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a8c385-78c1-4fdd-96b0-5420c47c8a12" elementFormDefault="qualified">
    <xsd:import namespace="http://schemas.microsoft.com/office/2006/documentManagement/types"/>
    <xsd:element name="Index" ma:index="8" nillable="true" ma:displayName="Index" ma:default="" ma:internalName="Index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5070fe1-d26d-4820-95fc-51cc29fca3c5" elementFormDefault="qualified">
    <xsd:import namespace="http://schemas.microsoft.com/office/2006/documentManagement/types"/>
    <xsd:element name="Unit" ma:index="9" ma:displayName="Unit Index" ma:list="{11056553-A201-470E-9D34-ACFA8FB196A8}" ma:internalName="Unit" ma:showField="Index">
      <xsd:simpleType>
        <xsd:restriction base="dms:Lookup"/>
      </xsd:simpleType>
    </xsd:element>
    <xsd:element name="Unit0" ma:index="10" nillable="true" ma:displayName="Unit" ma:list="{11056553-A201-470E-9D34-ACFA8FB196A8}" ma:internalName="Unit0" ma:showField="Title">
      <xsd:simpleType>
        <xsd:restriction base="dms:Lookup"/>
      </xsd:simpleType>
    </xsd:element>
    <xsd:element name="Year_x0020_at_x0020_a_x0020_Glance" ma:index="11" ma:displayName="Year at a Glance" ma:list="{860667D4-2671-4E47-9212-9CECA7FD48AA}" ma:internalName="Year_x0020_at_x0020_a_x0020_Glance" ma:showField="Index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A58B8C-F2E0-45ED-8DC7-511A2EA2E73B}">
  <ds:schemaRefs>
    <ds:schemaRef ds:uri="http://purl.org/dc/elements/1.1/"/>
    <ds:schemaRef ds:uri="http://schemas.microsoft.com/office/2006/metadata/properties"/>
    <ds:schemaRef ds:uri="05070fe1-d26d-4820-95fc-51cc29fca3c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ea8c385-78c1-4fdd-96b0-5420c47c8a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46B9A4-1B2C-4BC0-BF71-F151625F1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8c385-78c1-4fdd-96b0-5420c47c8a12"/>
    <ds:schemaRef ds:uri="05070fe1-d26d-4820-95fc-51cc29fca3c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9EED51D-0564-4044-9174-B04692C2FC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730</Words>
  <Application>Microsoft Office PowerPoint</Application>
  <PresentationFormat>On-screen Show (4:3)</PresentationFormat>
  <Paragraphs>134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Candara</vt:lpstr>
      <vt:lpstr>Candara (Headings)</vt:lpstr>
      <vt:lpstr>Symbol</vt:lpstr>
      <vt:lpstr>Tahoma</vt:lpstr>
      <vt:lpstr>Wingdings</vt:lpstr>
      <vt:lpstr>Wingdings 2</vt:lpstr>
      <vt:lpstr>Waveform</vt:lpstr>
      <vt:lpstr>APES 10/26</vt:lpstr>
      <vt:lpstr>Chapter 4 Multiple Choice Answers</vt:lpstr>
      <vt:lpstr>Chapter 4 Multiple Choice Answers</vt:lpstr>
      <vt:lpstr>EcoColumns Time</vt:lpstr>
      <vt:lpstr>Homework for Tuesday</vt:lpstr>
      <vt:lpstr>Where we’ve been</vt:lpstr>
      <vt:lpstr>Ocean Currents</vt:lpstr>
      <vt:lpstr>Ocean Currents</vt:lpstr>
      <vt:lpstr>Unequal Energy from the Sun</vt:lpstr>
      <vt:lpstr>Wind and Surface Currents</vt:lpstr>
      <vt:lpstr>Surface Currents</vt:lpstr>
      <vt:lpstr>The Coriolis Effect</vt:lpstr>
      <vt:lpstr>Gyres</vt:lpstr>
      <vt:lpstr>Oceanic Gyres</vt:lpstr>
      <vt:lpstr>Gulf Stream</vt:lpstr>
      <vt:lpstr>Upwelling</vt:lpstr>
      <vt:lpstr>Upwelling</vt:lpstr>
      <vt:lpstr>Deep Water Currents</vt:lpstr>
      <vt:lpstr>The Great Ocean Conveyor: Helps maintain Earth’s Balance</vt:lpstr>
      <vt:lpstr>Thermohaline Circulation</vt:lpstr>
      <vt:lpstr>Ocean Currents &amp; El Nino</vt:lpstr>
      <vt:lpstr>El Nino</vt:lpstr>
      <vt:lpstr>El Nino</vt:lpstr>
      <vt:lpstr>El Nino Winter</vt:lpstr>
      <vt:lpstr>El Nino Summer</vt:lpstr>
      <vt:lpstr>La Nina- exactly the opposite</vt:lpstr>
      <vt:lpstr>Ocean Currents &amp; El Nino</vt:lpstr>
    </vt:vector>
  </TitlesOfParts>
  <Company>Region XIII ESC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 Currents</dc:title>
  <dc:creator>E6420</dc:creator>
  <cp:lastModifiedBy>Tyrell Hardtke</cp:lastModifiedBy>
  <cp:revision>69</cp:revision>
  <dcterms:created xsi:type="dcterms:W3CDTF">2012-10-21T07:34:52Z</dcterms:created>
  <dcterms:modified xsi:type="dcterms:W3CDTF">2017-10-26T17:03:57Z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0x010100B988ECAAF62F4343944AEDFDFF1FACCE</vt:lpwstr>
  </property>
  <property fmtid="{D5CDD505-2E9C-101B-9397-08002B2CF9AE}" pid="3" name="WorkflowCreationPath">
    <vt:lpwstr>1c17756c-56b2-4373-9f84-cc65c96d279c,4;1c17756c-56b2-4373-9f84-cc65c96d279c,4;</vt:lpwstr>
  </property>
</Properties>
</file>