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4" r:id="rId3"/>
    <p:sldId id="271" r:id="rId4"/>
    <p:sldId id="272" r:id="rId5"/>
    <p:sldId id="273" r:id="rId6"/>
    <p:sldId id="270" r:id="rId7"/>
    <p:sldId id="269" r:id="rId8"/>
    <p:sldId id="261" r:id="rId9"/>
    <p:sldId id="263" r:id="rId10"/>
    <p:sldId id="264" r:id="rId11"/>
    <p:sldId id="265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7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66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0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64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77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2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22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0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2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8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5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8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A31813A-09AC-469F-AAE3-A7E5B311D695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92D78C47-3A28-47F6-8C35-A0472182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9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dfw.wa.gov/ais/dreissena_polymorpha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0Nk9EJpQW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0264" y="831272"/>
            <a:ext cx="8825658" cy="963917"/>
          </a:xfrm>
        </p:spPr>
        <p:txBody>
          <a:bodyPr/>
          <a:lstStyle/>
          <a:p>
            <a:r>
              <a:rPr lang="en-US" dirty="0" smtClean="0"/>
              <a:t>APES </a:t>
            </a:r>
            <a:r>
              <a:rPr lang="en-US" dirty="0" smtClean="0"/>
              <a:t>11/15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0264" y="2108697"/>
            <a:ext cx="9973709" cy="86142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Get a computer and find your endangered species case study</a:t>
            </a:r>
          </a:p>
          <a:p>
            <a:endParaRPr lang="en-US" sz="3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Do this Mental warm-up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  <a:p>
            <a:pPr marL="514350" indent="-514350">
              <a:buAutoNum type="alphaUcPeriod"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Why is biodiversity important?</a:t>
            </a:r>
          </a:p>
          <a:p>
            <a:pPr marL="514350" indent="-514350">
              <a:buAutoNum type="alphaUcPeriod"/>
            </a:pP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Why is measuring biodiversity important?</a:t>
            </a:r>
          </a:p>
        </p:txBody>
      </p:sp>
    </p:spTree>
    <p:extLst>
      <p:ext uri="{BB962C8B-B14F-4D97-AF65-F5344CB8AC3E}">
        <p14:creationId xmlns:p14="http://schemas.microsoft.com/office/powerpoint/2010/main" val="1903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4854" y="481157"/>
            <a:ext cx="10910455" cy="34163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Example: Zebra Mussels</a:t>
            </a:r>
          </a:p>
          <a:p>
            <a:r>
              <a:rPr lang="en-US" sz="2400" dirty="0" smtClean="0"/>
              <a:t>Native to Black Sea and Caspian Sea (Europe, W. Asia)</a:t>
            </a:r>
          </a:p>
          <a:p>
            <a:r>
              <a:rPr lang="en-US" sz="2400" dirty="0" smtClean="0"/>
              <a:t>Cargo ships carrying seawater came over to St. Lawrence River and the Great Lakes in the 1980’s and dumped their unneeded water</a:t>
            </a:r>
          </a:p>
          <a:p>
            <a:r>
              <a:rPr lang="en-US" sz="2400" dirty="0" smtClean="0"/>
              <a:t>Zebra mussels colonized the Great Lakes, killing off native mussels</a:t>
            </a:r>
          </a:p>
          <a:p>
            <a:r>
              <a:rPr lang="en-US" sz="2400" dirty="0" smtClean="0"/>
              <a:t>Can multiply so fast (1 female = 30,000 eggs) that they clog industrial pipes!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021" y="4389438"/>
            <a:ext cx="3524250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17" y="3897457"/>
            <a:ext cx="3510395" cy="2632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161" y="3948689"/>
            <a:ext cx="3547193" cy="253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04" y="48937"/>
            <a:ext cx="9086925" cy="70217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2225" y="3244334"/>
            <a:ext cx="285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00046" y="2443025"/>
            <a:ext cx="55675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http://wdfw.wa.gov/ais/dreissena_polymorpha/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Biodiversity Lab</a:t>
            </a:r>
          </a:p>
          <a:p>
            <a:r>
              <a:rPr lang="en-US" sz="2400" b="1" dirty="0" smtClean="0"/>
              <a:t>Zebra Mussels FRQ- do not copy the internet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7387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Endangered Species Share-Out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Each person gets 3 minutes</a:t>
            </a:r>
          </a:p>
          <a:p>
            <a:r>
              <a:rPr lang="en-US" sz="2400" dirty="0" smtClean="0"/>
              <a:t>TYPE the major threats, how humans are using the organism/habitat, and whether it is protected by CITES/ESA into your notes for each organism.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994" y="4488451"/>
            <a:ext cx="3551367" cy="22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2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Measuring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3" y="2068287"/>
            <a:ext cx="10829108" cy="45307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800" dirty="0"/>
              <a:t>Using a </a:t>
            </a:r>
            <a:r>
              <a:rPr lang="en-US" altLang="en-US" sz="2800" b="1" dirty="0"/>
              <a:t>biodiversity index</a:t>
            </a:r>
            <a:endParaRPr lang="en-US" altLang="en-US" sz="2400" dirty="0"/>
          </a:p>
          <a:p>
            <a:pPr eaLnBrk="1" hangingPunct="1">
              <a:defRPr/>
            </a:pPr>
            <a:r>
              <a:rPr lang="en-US" altLang="en-US" sz="2800" dirty="0"/>
              <a:t>Scientists use different biodiversity indices depending on the situation</a:t>
            </a:r>
          </a:p>
          <a:p>
            <a:pPr eaLnBrk="1" hangingPunct="1">
              <a:defRPr/>
            </a:pPr>
            <a:r>
              <a:rPr lang="en-US" altLang="en-US" sz="2800" dirty="0"/>
              <a:t>We will use the Simpson index to measure biodiversity on a scale of 0-1 (1 = most biodiverse)</a:t>
            </a:r>
          </a:p>
          <a:p>
            <a:pPr eaLnBrk="1" hangingPunct="1">
              <a:defRPr/>
            </a:pPr>
            <a:r>
              <a:rPr lang="en-US" altLang="en-US" sz="2800" dirty="0"/>
              <a:t>Takes into account:</a:t>
            </a:r>
          </a:p>
          <a:p>
            <a:pPr lvl="1" eaLnBrk="1" hangingPunct="1">
              <a:defRPr/>
            </a:pPr>
            <a:r>
              <a:rPr lang="en-US" altLang="en-US" sz="2200" dirty="0">
                <a:effectLst/>
              </a:rPr>
              <a:t>S</a:t>
            </a:r>
            <a:r>
              <a:rPr lang="en-US" altLang="en-US" sz="2200" dirty="0" smtClean="0">
                <a:effectLst/>
              </a:rPr>
              <a:t>pecies richness- total # species in one area</a:t>
            </a:r>
          </a:p>
          <a:p>
            <a:pPr lvl="1" eaLnBrk="1" hangingPunct="1">
              <a:defRPr/>
            </a:pPr>
            <a:r>
              <a:rPr lang="en-US" altLang="en-US" sz="2200" dirty="0" smtClean="0">
                <a:effectLst/>
              </a:rPr>
              <a:t>Species evenness- how evenly distributed the species are</a:t>
            </a:r>
            <a:endParaRPr lang="en-CA" altLang="en-US" sz="2200" dirty="0" smtClean="0">
              <a:effectLst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dirty="0"/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7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Evenness vs. Richness</a:t>
            </a:r>
            <a:endParaRPr lang="en-US" dirty="0"/>
          </a:p>
        </p:txBody>
      </p:sp>
      <p:pic>
        <p:nvPicPr>
          <p:cNvPr id="2560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4514" y="1600201"/>
            <a:ext cx="6022975" cy="4530725"/>
          </a:xfrm>
        </p:spPr>
      </p:pic>
    </p:spTree>
    <p:extLst>
      <p:ext uri="{BB962C8B-B14F-4D97-AF65-F5344CB8AC3E}">
        <p14:creationId xmlns:p14="http://schemas.microsoft.com/office/powerpoint/2010/main" val="11993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Simpson’s Index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916586"/>
            <a:ext cx="8761412" cy="34163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sz="2800" b="1" dirty="0"/>
              <a:t>D</a:t>
            </a:r>
            <a:r>
              <a:rPr lang="en-US" altLang="en-US" sz="2800" dirty="0"/>
              <a:t> is the Simpson’s Index</a:t>
            </a:r>
          </a:p>
          <a:p>
            <a:pPr eaLnBrk="1" hangingPunct="1">
              <a:defRPr/>
            </a:pPr>
            <a:r>
              <a:rPr lang="en-US" altLang="en-US" sz="2800" b="1" dirty="0"/>
              <a:t>n</a:t>
            </a:r>
            <a:r>
              <a:rPr lang="en-US" altLang="en-US" sz="2800" dirty="0"/>
              <a:t> is the total number of organisms of a particular species</a:t>
            </a:r>
          </a:p>
          <a:p>
            <a:pPr eaLnBrk="1" hangingPunct="1">
              <a:defRPr/>
            </a:pPr>
            <a:r>
              <a:rPr lang="en-US" altLang="en-US" sz="2800" b="1" dirty="0"/>
              <a:t>N</a:t>
            </a:r>
            <a:r>
              <a:rPr lang="en-US" altLang="en-US" sz="2800" dirty="0"/>
              <a:t> is the total number of organisms of </a:t>
            </a:r>
            <a:r>
              <a:rPr lang="en-US" altLang="en-US" sz="2800" b="1" dirty="0"/>
              <a:t>all</a:t>
            </a:r>
            <a:r>
              <a:rPr lang="en-US" altLang="en-US" sz="2800" dirty="0"/>
              <a:t> species</a:t>
            </a:r>
          </a:p>
          <a:p>
            <a:pPr eaLnBrk="1" hangingPunct="1">
              <a:defRPr/>
            </a:pPr>
            <a:r>
              <a:rPr lang="en-US" altLang="en-US" sz="2800" b="1" dirty="0"/>
              <a:t>∑ </a:t>
            </a:r>
            <a:r>
              <a:rPr lang="en-US" altLang="en-US" sz="2800" dirty="0"/>
              <a:t>means “add up”!</a:t>
            </a:r>
          </a:p>
          <a:p>
            <a:pPr marL="0" indent="0">
              <a:buNone/>
              <a:defRPr/>
            </a:pPr>
            <a:r>
              <a:rPr lang="en-US" dirty="0" smtClean="0"/>
              <a:t>       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</a:t>
            </a:r>
            <a:r>
              <a:rPr lang="en-US" sz="2000" b="1" dirty="0" smtClean="0"/>
              <a:t>D =   1-</a:t>
            </a:r>
            <a:endParaRPr lang="en-US" sz="2000" b="1" dirty="0"/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3429000" y="5578179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∑</a:t>
            </a:r>
            <a:r>
              <a:rPr lang="en-US" alt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n(n - 1)</a:t>
            </a:r>
          </a:p>
        </p:txBody>
      </p:sp>
      <p:sp>
        <p:nvSpPr>
          <p:cNvPr id="5" name="Rectangle 4"/>
          <p:cNvSpPr/>
          <p:nvPr/>
        </p:nvSpPr>
        <p:spPr>
          <a:xfrm>
            <a:off x="3827417" y="6102054"/>
            <a:ext cx="13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N(N - 1)</a:t>
            </a:r>
          </a:p>
        </p:txBody>
      </p:sp>
    </p:spTree>
    <p:extLst>
      <p:ext uri="{BB962C8B-B14F-4D97-AF65-F5344CB8AC3E}">
        <p14:creationId xmlns:p14="http://schemas.microsoft.com/office/powerpoint/2010/main" val="17558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Simpson’s Index Practice</a:t>
            </a:r>
          </a:p>
        </p:txBody>
      </p:sp>
      <p:sp>
        <p:nvSpPr>
          <p:cNvPr id="16387" name="Rectangle 5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1981200"/>
            <a:ext cx="3810000" cy="4114800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dirty="0"/>
          </a:p>
        </p:txBody>
      </p:sp>
      <p:sp>
        <p:nvSpPr>
          <p:cNvPr id="27652" name="Rectangle 70"/>
          <p:cNvSpPr>
            <a:spLocks noChangeArrowheads="1"/>
          </p:cNvSpPr>
          <p:nvPr/>
        </p:nvSpPr>
        <p:spPr bwMode="auto">
          <a:xfrm>
            <a:off x="1716088" y="2605089"/>
            <a:ext cx="349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D</a:t>
            </a:r>
          </a:p>
        </p:txBody>
      </p:sp>
      <p:sp>
        <p:nvSpPr>
          <p:cNvPr id="27653" name="Rectangle 71"/>
          <p:cNvSpPr>
            <a:spLocks noChangeArrowheads="1"/>
          </p:cNvSpPr>
          <p:nvPr/>
        </p:nvSpPr>
        <p:spPr bwMode="auto">
          <a:xfrm>
            <a:off x="1946276" y="2635251"/>
            <a:ext cx="79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= 1-</a:t>
            </a:r>
          </a:p>
        </p:txBody>
      </p:sp>
      <p:sp>
        <p:nvSpPr>
          <p:cNvPr id="27654" name="Rectangle 72"/>
          <p:cNvSpPr>
            <a:spLocks noChangeArrowheads="1"/>
          </p:cNvSpPr>
          <p:nvPr/>
        </p:nvSpPr>
        <p:spPr bwMode="auto">
          <a:xfrm>
            <a:off x="2660651" y="2484438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∑ n(n - 1)</a:t>
            </a:r>
          </a:p>
        </p:txBody>
      </p:sp>
      <p:sp>
        <p:nvSpPr>
          <p:cNvPr id="27655" name="Line 73"/>
          <p:cNvSpPr>
            <a:spLocks noChangeShapeType="1"/>
          </p:cNvSpPr>
          <p:nvPr/>
        </p:nvSpPr>
        <p:spPr bwMode="auto">
          <a:xfrm>
            <a:off x="3000376" y="2924175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74"/>
          <p:cNvSpPr>
            <a:spLocks noChangeArrowheads="1"/>
          </p:cNvSpPr>
          <p:nvPr/>
        </p:nvSpPr>
        <p:spPr bwMode="auto">
          <a:xfrm>
            <a:off x="2906714" y="2928938"/>
            <a:ext cx="1279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N(N - 1)</a:t>
            </a:r>
          </a:p>
        </p:txBody>
      </p:sp>
      <p:graphicFrame>
        <p:nvGraphicFramePr>
          <p:cNvPr id="36963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89883"/>
              </p:ext>
            </p:extLst>
          </p:nvPr>
        </p:nvGraphicFramePr>
        <p:xfrm>
          <a:off x="4316414" y="3018634"/>
          <a:ext cx="5724524" cy="3152773"/>
        </p:xfrm>
        <a:graphic>
          <a:graphicData uri="http://schemas.openxmlformats.org/drawingml/2006/table">
            <a:tbl>
              <a:tblPr/>
              <a:tblGrid>
                <a:gridCol w="254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5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Species A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132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Species B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Species C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Species D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3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12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3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Species E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72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∑ n(n - 1)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264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94" name="Rectangle 136"/>
          <p:cNvSpPr>
            <a:spLocks noChangeArrowheads="1"/>
          </p:cNvSpPr>
          <p:nvPr/>
        </p:nvSpPr>
        <p:spPr bwMode="auto">
          <a:xfrm>
            <a:off x="8275241" y="2151450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 - 1</a:t>
            </a:r>
          </a:p>
        </p:txBody>
      </p:sp>
      <p:sp>
        <p:nvSpPr>
          <p:cNvPr id="27695" name="Rectangle 137"/>
          <p:cNvSpPr>
            <a:spLocks noChangeArrowheads="1"/>
          </p:cNvSpPr>
          <p:nvPr/>
        </p:nvSpPr>
        <p:spPr bwMode="auto">
          <a:xfrm>
            <a:off x="9222517" y="2124446"/>
            <a:ext cx="1152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n(n - 1)</a:t>
            </a:r>
          </a:p>
        </p:txBody>
      </p:sp>
      <p:sp>
        <p:nvSpPr>
          <p:cNvPr id="27696" name="Rectangle 138"/>
          <p:cNvSpPr>
            <a:spLocks noChangeArrowheads="1"/>
          </p:cNvSpPr>
          <p:nvPr/>
        </p:nvSpPr>
        <p:spPr bwMode="auto">
          <a:xfrm>
            <a:off x="7266173" y="2129112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n</a:t>
            </a:r>
          </a:p>
        </p:txBody>
      </p:sp>
      <p:sp>
        <p:nvSpPr>
          <p:cNvPr id="27697" name="Line 139"/>
          <p:cNvSpPr>
            <a:spLocks noChangeShapeType="1"/>
          </p:cNvSpPr>
          <p:nvPr/>
        </p:nvSpPr>
        <p:spPr bwMode="auto">
          <a:xfrm>
            <a:off x="7434807" y="2499135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8" name="Line 140"/>
          <p:cNvSpPr>
            <a:spLocks noChangeShapeType="1"/>
          </p:cNvSpPr>
          <p:nvPr/>
        </p:nvSpPr>
        <p:spPr bwMode="auto">
          <a:xfrm>
            <a:off x="8609807" y="2516188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99" name="Line 141"/>
          <p:cNvSpPr>
            <a:spLocks noChangeShapeType="1"/>
          </p:cNvSpPr>
          <p:nvPr/>
        </p:nvSpPr>
        <p:spPr bwMode="auto">
          <a:xfrm>
            <a:off x="9747068" y="2525987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700" name="Right Arrow 1"/>
          <p:cNvSpPr>
            <a:spLocks noChangeArrowheads="1"/>
          </p:cNvSpPr>
          <p:nvPr/>
        </p:nvSpPr>
        <p:spPr bwMode="auto">
          <a:xfrm>
            <a:off x="3276600" y="5616575"/>
            <a:ext cx="909638" cy="381000"/>
          </a:xfrm>
          <a:prstGeom prst="rightArrow">
            <a:avLst>
              <a:gd name="adj1" fmla="val 50000"/>
              <a:gd name="adj2" fmla="val 5003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7701" name="TextBox 2"/>
          <p:cNvSpPr txBox="1">
            <a:spLocks noChangeArrowheads="1"/>
          </p:cNvSpPr>
          <p:nvPr/>
        </p:nvSpPr>
        <p:spPr bwMode="auto">
          <a:xfrm>
            <a:off x="1641475" y="5576888"/>
            <a:ext cx="167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Numerator</a:t>
            </a:r>
          </a:p>
        </p:txBody>
      </p:sp>
    </p:spTree>
    <p:extLst>
      <p:ext uri="{BB962C8B-B14F-4D97-AF65-F5344CB8AC3E}">
        <p14:creationId xmlns:p14="http://schemas.microsoft.com/office/powerpoint/2010/main" val="373452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Biodiversity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11" y="2603499"/>
            <a:ext cx="9041156" cy="3784237"/>
          </a:xfrm>
        </p:spPr>
        <p:txBody>
          <a:bodyPr>
            <a:normAutofit/>
          </a:bodyPr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2800" dirty="0" smtClean="0"/>
              <a:t>Do the Pre-Lab to practice your Simpson </a:t>
            </a:r>
            <a:r>
              <a:rPr lang="en-US" sz="2800" dirty="0" err="1" smtClean="0"/>
              <a:t>skillz</a:t>
            </a:r>
            <a:endParaRPr lang="en-US" sz="2800" dirty="0" smtClean="0"/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2800" dirty="0" smtClean="0"/>
              <a:t>Make your prediction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2800" dirty="0" smtClean="0"/>
              <a:t>Half your group will collect data and calculation the index # for the student lot</a:t>
            </a:r>
          </a:p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2800" dirty="0" smtClean="0"/>
              <a:t>The other half will do the faculty </a:t>
            </a:r>
            <a:r>
              <a:rPr lang="en-US" sz="2800" dirty="0" smtClean="0"/>
              <a:t>lot</a:t>
            </a:r>
          </a:p>
          <a:p>
            <a:pPr marL="0" indent="0">
              <a:buNone/>
              <a:defRPr/>
            </a:pPr>
            <a:r>
              <a:rPr lang="en-US" sz="2800" dirty="0" smtClean="0"/>
              <a:t>This entire lab is due next time! Finish it today!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73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02164"/>
            <a:ext cx="11201400" cy="34163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Remember, Invasive Species are one of the 6 threats to biodiversity: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H</a:t>
            </a:r>
            <a:r>
              <a:rPr lang="en-US" sz="2800" dirty="0" smtClean="0"/>
              <a:t>abitat Destruction/Fragmentation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I</a:t>
            </a:r>
            <a:r>
              <a:rPr lang="en-US" sz="2800" dirty="0" smtClean="0"/>
              <a:t>nvasive Species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P</a:t>
            </a:r>
            <a:r>
              <a:rPr lang="en-US" sz="2800" dirty="0" smtClean="0"/>
              <a:t>opulation Growth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P</a:t>
            </a:r>
            <a:r>
              <a:rPr lang="en-US" sz="2800" dirty="0" smtClean="0"/>
              <a:t>ollution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C</a:t>
            </a:r>
            <a:r>
              <a:rPr lang="en-US" sz="2800" dirty="0" smtClean="0"/>
              <a:t>limate Change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O</a:t>
            </a:r>
            <a:r>
              <a:rPr lang="en-US" sz="2800" dirty="0" smtClean="0"/>
              <a:t>verexploitation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92882" y="4291445"/>
            <a:ext cx="3532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www.youtube.com/watch?v=Q0Nk9EJpQWU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8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vs. Alien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Native Species </a:t>
            </a:r>
            <a:r>
              <a:rPr lang="en-US" sz="2400" dirty="0" smtClean="0"/>
              <a:t>= species that live in their historical range; thrive there due to natural selection</a:t>
            </a:r>
          </a:p>
          <a:p>
            <a:pPr lvl="1"/>
            <a:r>
              <a:rPr lang="en-US" sz="2400" dirty="0" smtClean="0">
                <a:solidFill>
                  <a:srgbClr val="C00000"/>
                </a:solidFill>
              </a:rPr>
              <a:t>Endemic species </a:t>
            </a:r>
            <a:r>
              <a:rPr lang="en-US" sz="2400" dirty="0" smtClean="0"/>
              <a:t>= only live in a small area; at greatest risk (i.e. hot springs fish)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Alien Species </a:t>
            </a:r>
            <a:r>
              <a:rPr lang="en-US" sz="2400" dirty="0" smtClean="0"/>
              <a:t>= species living outside its historical range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Invasive Species</a:t>
            </a:r>
            <a:r>
              <a:rPr lang="en-US" sz="2400" dirty="0" smtClean="0"/>
              <a:t>= alien species that spreads rapidly across large areas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09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315</TotalTime>
  <Words>448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Arial</vt:lpstr>
      <vt:lpstr>Century Gothic</vt:lpstr>
      <vt:lpstr>Wingdings</vt:lpstr>
      <vt:lpstr>Wingdings 3</vt:lpstr>
      <vt:lpstr>Ion Boardroom</vt:lpstr>
      <vt:lpstr>APES 11/15</vt:lpstr>
      <vt:lpstr>Endangered Species Share-Out</vt:lpstr>
      <vt:lpstr>Measuring Biodiversity</vt:lpstr>
      <vt:lpstr>Evenness vs. Richness</vt:lpstr>
      <vt:lpstr>Simpson’s Index Practice</vt:lpstr>
      <vt:lpstr>Simpson’s Index Practice</vt:lpstr>
      <vt:lpstr>Biodiversity Lab</vt:lpstr>
      <vt:lpstr>Invasive Species</vt:lpstr>
      <vt:lpstr>Native vs. Alien</vt:lpstr>
      <vt:lpstr>PowerPoint Presentation</vt:lpstr>
      <vt:lpstr>PowerPoint Presentation</vt:lpstr>
      <vt:lpstr>Due Next Time</vt:lpstr>
    </vt:vector>
  </TitlesOfParts>
  <Company>Tahoma School District No. 409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APES 11.6 and 11.7</dc:title>
  <dc:creator>Tyrell Hardtke</dc:creator>
  <cp:lastModifiedBy>Tyrell Hardtke</cp:lastModifiedBy>
  <cp:revision>16</cp:revision>
  <dcterms:created xsi:type="dcterms:W3CDTF">2015-11-06T15:11:28Z</dcterms:created>
  <dcterms:modified xsi:type="dcterms:W3CDTF">2017-11-14T23:40:23Z</dcterms:modified>
</cp:coreProperties>
</file>