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7" r:id="rId9"/>
    <p:sldId id="265" r:id="rId10"/>
    <p:sldId id="266" r:id="rId11"/>
    <p:sldId id="268" r:id="rId12"/>
    <p:sldId id="269" r:id="rId13"/>
    <p:sldId id="26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7C8DFFB-9747-4250-8726-378856CD388B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060699D-2A7F-4B84-8D2F-76238FB3B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29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DFFB-9747-4250-8726-378856CD388B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699D-2A7F-4B84-8D2F-76238FB3B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40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DFFB-9747-4250-8726-378856CD388B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699D-2A7F-4B84-8D2F-76238FB3B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70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DFFB-9747-4250-8726-378856CD388B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699D-2A7F-4B84-8D2F-76238FB3B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3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DFFB-9747-4250-8726-378856CD388B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699D-2A7F-4B84-8D2F-76238FB3B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19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DFFB-9747-4250-8726-378856CD388B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699D-2A7F-4B84-8D2F-76238FB3B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33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DFFB-9747-4250-8726-378856CD388B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699D-2A7F-4B84-8D2F-76238FB3B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64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DFFB-9747-4250-8726-378856CD388B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699D-2A7F-4B84-8D2F-76238FB3B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94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DFFB-9747-4250-8726-378856CD388B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699D-2A7F-4B84-8D2F-76238FB3B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66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DFFB-9747-4250-8726-378856CD388B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060699D-2A7F-4B84-8D2F-76238FB3B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38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7C8DFFB-9747-4250-8726-378856CD388B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060699D-2A7F-4B84-8D2F-76238FB3B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50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7C8DFFB-9747-4250-8726-378856CD388B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9060699D-2A7F-4B84-8D2F-76238FB3B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7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nationalgeographic.com/2016/09/wildlife-taiji-dolphin-hunt-begins/" TargetMode="External"/><Relationship Id="rId2" Type="http://schemas.openxmlformats.org/officeDocument/2006/relationships/hyperlink" Target="https://www.nbcnews.com/politics/politics-news/trump-administration-lifts-ban-importing-heads-hunted-elephants-n82133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APES 11/17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Take out your Invasive Species </a:t>
            </a:r>
            <a:r>
              <a:rPr lang="en-US" b="1" dirty="0">
                <a:solidFill>
                  <a:srgbClr val="C00000"/>
                </a:solidFill>
              </a:rPr>
              <a:t>F</a:t>
            </a:r>
            <a:r>
              <a:rPr lang="en-US" b="1" dirty="0" smtClean="0">
                <a:solidFill>
                  <a:srgbClr val="C00000"/>
                </a:solidFill>
              </a:rPr>
              <a:t>RQ for scoring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Turn in your Biodiversity </a:t>
            </a:r>
            <a:r>
              <a:rPr lang="en-US" b="1" dirty="0" smtClean="0">
                <a:solidFill>
                  <a:srgbClr val="C00000"/>
                </a:solidFill>
              </a:rPr>
              <a:t>Lab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Grab a book and computer</a:t>
            </a:r>
            <a:endParaRPr lang="en-US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2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This is an example of ____ because_____.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008" y="1814648"/>
            <a:ext cx="5703455" cy="430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3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838" y="180277"/>
            <a:ext cx="10772775" cy="1658198"/>
          </a:xfrm>
        </p:spPr>
        <p:txBody>
          <a:bodyPr/>
          <a:lstStyle/>
          <a:p>
            <a:r>
              <a:rPr lang="en-US" dirty="0" smtClean="0"/>
              <a:t>Notes Time- extra terms/laws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079" y="2011679"/>
            <a:ext cx="5648707" cy="3766185"/>
          </a:xfrm>
        </p:spPr>
        <p:txBody>
          <a:bodyPr>
            <a:normAutofit fontScale="85000" lnSpcReduction="10000"/>
          </a:bodyPr>
          <a:lstStyle/>
          <a:p>
            <a:r>
              <a:rPr lang="en-US" sz="3000" b="1" dirty="0" smtClean="0"/>
              <a:t>Habitat corridor</a:t>
            </a:r>
            <a:r>
              <a:rPr lang="en-US" sz="3000" dirty="0" smtClean="0"/>
              <a:t>: a stretch of land connecting habitats; ensures gene flow and maintains genetic biodiversity</a:t>
            </a:r>
          </a:p>
          <a:p>
            <a:endParaRPr lang="en-US" sz="3000" dirty="0"/>
          </a:p>
          <a:p>
            <a:r>
              <a:rPr lang="en-US" sz="3000" b="1" dirty="0" smtClean="0"/>
              <a:t>Edge habitat</a:t>
            </a:r>
            <a:r>
              <a:rPr lang="en-US" sz="3000" dirty="0" smtClean="0"/>
              <a:t>: Area where two communities meet.  It is ideal to protect large areas of land instead of many small, because otherwise the interior species don’t have enough land.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363" y="1599247"/>
            <a:ext cx="4667250" cy="2295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318" y="4067976"/>
            <a:ext cx="4013847" cy="26778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6977" y="5167993"/>
            <a:ext cx="345757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Time- Extra terms/laws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1. Endangered Species Act and CITES- know these</a:t>
            </a:r>
          </a:p>
          <a:p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www.nbcnews.com/politics/politics-news/trump-administration-lifts-ban-importing-heads-hunted-elephants-n821331</a:t>
            </a:r>
            <a:endParaRPr lang="en-US" sz="2000" dirty="0" smtClean="0"/>
          </a:p>
          <a:p>
            <a:pPr marL="0" indent="0">
              <a:buNone/>
            </a:pPr>
            <a:r>
              <a:rPr lang="en-US" sz="2800" dirty="0" smtClean="0"/>
              <a:t>2. Lacey Act (1900): a U.S. Act that prohibits the shipping/trade of illegally harvested plants and animals between states</a:t>
            </a:r>
          </a:p>
          <a:p>
            <a:pPr marL="0" indent="0">
              <a:buNone/>
            </a:pPr>
            <a:r>
              <a:rPr lang="en-US" sz="2800" dirty="0" smtClean="0"/>
              <a:t>3. Marine Mammal Protection Act (1972): prohibits import/export of marine mammal parts and killing of marine mammals (US only)</a:t>
            </a:r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https://news.nationalgeographic.com/2016/09/wildlife-taiji-dolphin-hunt-begins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828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Due 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Chapter 6 Reading Guide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16899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Invasive Species FRQ Scoring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Trade and Grade!</a:t>
            </a:r>
          </a:p>
          <a:p>
            <a:r>
              <a:rPr lang="en-US" sz="3200" b="1" dirty="0" smtClean="0"/>
              <a:t>Use pages 11-14 in the online scoring guide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184" y="5777865"/>
            <a:ext cx="4846740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2509" y="2171700"/>
            <a:ext cx="5637212" cy="41044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Invasive Species Research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26027" y="2359894"/>
            <a:ext cx="5543694" cy="341630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Number off by 4’s</a:t>
            </a:r>
          </a:p>
          <a:p>
            <a:pPr marL="0" indent="0">
              <a:buNone/>
            </a:pPr>
            <a:r>
              <a:rPr lang="en-US" sz="3200" dirty="0" smtClean="0"/>
              <a:t>1’s: Asian </a:t>
            </a:r>
            <a:r>
              <a:rPr lang="en-US" sz="3200" dirty="0" smtClean="0"/>
              <a:t>carp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2’s: Scotch </a:t>
            </a:r>
            <a:r>
              <a:rPr lang="en-US" sz="3200" dirty="0" smtClean="0"/>
              <a:t>broom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3’s: Lionfish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4’s: Asian </a:t>
            </a:r>
            <a:r>
              <a:rPr lang="en-US" sz="3200" dirty="0" smtClean="0"/>
              <a:t>longhorn beetle</a:t>
            </a:r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245229" y="1912654"/>
            <a:ext cx="5564188" cy="3416300"/>
          </a:xfrm>
        </p:spPr>
        <p:txBody>
          <a:bodyPr>
            <a:noAutofit/>
          </a:bodyPr>
          <a:lstStyle/>
          <a:p>
            <a:r>
              <a:rPr lang="en-US" sz="2800" dirty="0" smtClean="0"/>
              <a:t>For your species:</a:t>
            </a:r>
          </a:p>
          <a:p>
            <a:r>
              <a:rPr lang="en-US" sz="2800" dirty="0" smtClean="0"/>
              <a:t>1. What they look like</a:t>
            </a:r>
            <a:endParaRPr lang="en-US" sz="2800" dirty="0"/>
          </a:p>
          <a:p>
            <a:r>
              <a:rPr lang="en-US" sz="2800" dirty="0" smtClean="0"/>
              <a:t>2. Where they’re from</a:t>
            </a:r>
          </a:p>
          <a:p>
            <a:r>
              <a:rPr lang="en-US" sz="2800" dirty="0" smtClean="0"/>
              <a:t>3. Current range</a:t>
            </a:r>
          </a:p>
          <a:p>
            <a:r>
              <a:rPr lang="en-US" sz="2800" dirty="0" smtClean="0"/>
              <a:t>4. How they spread</a:t>
            </a:r>
          </a:p>
          <a:p>
            <a:r>
              <a:rPr lang="en-US" sz="2800" dirty="0" smtClean="0"/>
              <a:t>5. Why they are so effective at colonizing new area</a:t>
            </a:r>
          </a:p>
          <a:p>
            <a:r>
              <a:rPr lang="en-US" sz="2800" dirty="0" smtClean="0"/>
              <a:t>6. </a:t>
            </a:r>
            <a:r>
              <a:rPr lang="en-US" sz="2800" dirty="0"/>
              <a:t>C</a:t>
            </a:r>
            <a:r>
              <a:rPr lang="en-US" sz="2800" dirty="0" smtClean="0"/>
              <a:t>onsequences to native ecosystems</a:t>
            </a:r>
          </a:p>
        </p:txBody>
      </p:sp>
    </p:spTree>
    <p:extLst>
      <p:ext uri="{BB962C8B-B14F-4D97-AF65-F5344CB8AC3E}">
        <p14:creationId xmlns:p14="http://schemas.microsoft.com/office/powerpoint/2010/main" val="237104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78088765"/>
              </p:ext>
            </p:extLst>
          </p:nvPr>
        </p:nvGraphicFramePr>
        <p:xfrm>
          <a:off x="857249" y="499533"/>
          <a:ext cx="10829928" cy="5815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5884">
                  <a:extLst>
                    <a:ext uri="{9D8B030D-6E8A-4147-A177-3AD203B41FA5}">
                      <a16:colId xmlns:a16="http://schemas.microsoft.com/office/drawing/2014/main" val="761133059"/>
                    </a:ext>
                  </a:extLst>
                </a:gridCol>
                <a:gridCol w="1550674">
                  <a:extLst>
                    <a:ext uri="{9D8B030D-6E8A-4147-A177-3AD203B41FA5}">
                      <a16:colId xmlns:a16="http://schemas.microsoft.com/office/drawing/2014/main" val="2597971445"/>
                    </a:ext>
                  </a:extLst>
                </a:gridCol>
                <a:gridCol w="1550674">
                  <a:extLst>
                    <a:ext uri="{9D8B030D-6E8A-4147-A177-3AD203B41FA5}">
                      <a16:colId xmlns:a16="http://schemas.microsoft.com/office/drawing/2014/main" val="787528782"/>
                    </a:ext>
                  </a:extLst>
                </a:gridCol>
                <a:gridCol w="1550674">
                  <a:extLst>
                    <a:ext uri="{9D8B030D-6E8A-4147-A177-3AD203B41FA5}">
                      <a16:colId xmlns:a16="http://schemas.microsoft.com/office/drawing/2014/main" val="3089608835"/>
                    </a:ext>
                  </a:extLst>
                </a:gridCol>
                <a:gridCol w="1550674">
                  <a:extLst>
                    <a:ext uri="{9D8B030D-6E8A-4147-A177-3AD203B41FA5}">
                      <a16:colId xmlns:a16="http://schemas.microsoft.com/office/drawing/2014/main" val="3009381179"/>
                    </a:ext>
                  </a:extLst>
                </a:gridCol>
                <a:gridCol w="1550674">
                  <a:extLst>
                    <a:ext uri="{9D8B030D-6E8A-4147-A177-3AD203B41FA5}">
                      <a16:colId xmlns:a16="http://schemas.microsoft.com/office/drawing/2014/main" val="314434246"/>
                    </a:ext>
                  </a:extLst>
                </a:gridCol>
                <a:gridCol w="1550674">
                  <a:extLst>
                    <a:ext uri="{9D8B030D-6E8A-4147-A177-3AD203B41FA5}">
                      <a16:colId xmlns:a16="http://schemas.microsoft.com/office/drawing/2014/main" val="1957939879"/>
                    </a:ext>
                  </a:extLst>
                </a:gridCol>
              </a:tblGrid>
              <a:tr h="10798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they look like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 they’re from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Current 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 they spread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Why Effective?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Consequences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275504"/>
                  </a:ext>
                </a:extLst>
              </a:tr>
              <a:tr h="1079882">
                <a:tc>
                  <a:txBody>
                    <a:bodyPr/>
                    <a:lstStyle/>
                    <a:p>
                      <a:r>
                        <a:rPr lang="en-US" dirty="0" smtClean="0"/>
                        <a:t>Asian Carp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0598010"/>
                  </a:ext>
                </a:extLst>
              </a:tr>
              <a:tr h="1079882">
                <a:tc>
                  <a:txBody>
                    <a:bodyPr/>
                    <a:lstStyle/>
                    <a:p>
                      <a:r>
                        <a:rPr lang="en-US" dirty="0" smtClean="0"/>
                        <a:t>Scotch</a:t>
                      </a:r>
                      <a:r>
                        <a:rPr lang="en-US" baseline="0" dirty="0" smtClean="0"/>
                        <a:t> B</a:t>
                      </a:r>
                      <a:r>
                        <a:rPr lang="en-US" dirty="0" smtClean="0"/>
                        <a:t>room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202858"/>
                  </a:ext>
                </a:extLst>
              </a:tr>
              <a:tr h="1079882">
                <a:tc>
                  <a:txBody>
                    <a:bodyPr/>
                    <a:lstStyle/>
                    <a:p>
                      <a:r>
                        <a:rPr lang="en-US" dirty="0" smtClean="0"/>
                        <a:t>Lionfish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627121"/>
                  </a:ext>
                </a:extLst>
              </a:tr>
              <a:tr h="1496012">
                <a:tc>
                  <a:txBody>
                    <a:bodyPr/>
                    <a:lstStyle/>
                    <a:p>
                      <a:r>
                        <a:rPr lang="en-US" dirty="0" smtClean="0"/>
                        <a:t>Asian Longhorn</a:t>
                      </a:r>
                    </a:p>
                    <a:p>
                      <a:r>
                        <a:rPr lang="en-US" dirty="0" smtClean="0"/>
                        <a:t>Beetle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398120"/>
                  </a:ext>
                </a:extLst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80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15-16 Check for Understanding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10173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 </a:t>
            </a:r>
            <a:r>
              <a:rPr lang="en-US" sz="2800" b="1" dirty="0" smtClean="0"/>
              <a:t>Find your Chapter 5 + 18 Reading Guide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 </a:t>
            </a:r>
            <a:r>
              <a:rPr lang="en-US" sz="2800" b="1" dirty="0" smtClean="0"/>
              <a:t>Highlight where you defined the following key terms: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b="1" dirty="0" smtClean="0"/>
              <a:t>Microevolution vs. Macroevolution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b="1" dirty="0" smtClean="0"/>
              <a:t>Artificial selection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b="1" dirty="0" smtClean="0"/>
              <a:t>Gene  flow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b="1" dirty="0" smtClean="0"/>
              <a:t>Genetic drift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b="1" dirty="0" smtClean="0"/>
              <a:t>Bottleneck effect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b="1" dirty="0" smtClean="0"/>
              <a:t>Founder effect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b="1" dirty="0" smtClean="0"/>
              <a:t>Allopatric speciation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b="1" dirty="0" smtClean="0"/>
              <a:t>Sympatric speciation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71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This is an example of ____ because_____.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149" y="2011679"/>
            <a:ext cx="4749981" cy="466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1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This is an example of ____ because_____.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175" y="2011680"/>
            <a:ext cx="7750629" cy="43597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41861" y="1922599"/>
            <a:ext cx="7881255" cy="470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6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145" y="473407"/>
            <a:ext cx="6466931" cy="603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0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This is an example of ____ because_____.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756" y="2346959"/>
            <a:ext cx="5394708" cy="374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6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129</TotalTime>
  <Words>327</Words>
  <Application>Microsoft Office PowerPoint</Application>
  <PresentationFormat>Widescreen</PresentationFormat>
  <Paragraphs>59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 Light</vt:lpstr>
      <vt:lpstr>Metropolitan</vt:lpstr>
      <vt:lpstr>APES 11/17</vt:lpstr>
      <vt:lpstr>Invasive Species FRQ Scoring</vt:lpstr>
      <vt:lpstr>Invasive Species Research</vt:lpstr>
      <vt:lpstr>PowerPoint Presentation</vt:lpstr>
      <vt:lpstr>Module 15-16 Check for Understanding</vt:lpstr>
      <vt:lpstr>This is an example of ____ because_____.</vt:lpstr>
      <vt:lpstr>This is an example of ____ because_____.</vt:lpstr>
      <vt:lpstr>PowerPoint Presentation</vt:lpstr>
      <vt:lpstr>This is an example of ____ because_____.</vt:lpstr>
      <vt:lpstr>This is an example of ____ because_____.</vt:lpstr>
      <vt:lpstr>Notes Time- extra terms/laws</vt:lpstr>
      <vt:lpstr>Notes Time- Extra terms/laws</vt:lpstr>
      <vt:lpstr>Due Next Time</vt:lpstr>
    </vt:vector>
  </TitlesOfParts>
  <Company>Tahoma School District No. 409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APES 11/17</dc:title>
  <dc:creator>Tyrell Hardtke</dc:creator>
  <cp:lastModifiedBy>Tyrell Hardtke</cp:lastModifiedBy>
  <cp:revision>6</cp:revision>
  <dcterms:created xsi:type="dcterms:W3CDTF">2017-11-17T14:46:51Z</dcterms:created>
  <dcterms:modified xsi:type="dcterms:W3CDTF">2017-11-17T17:04:21Z</dcterms:modified>
</cp:coreProperties>
</file>