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4" r:id="rId2"/>
    <p:sldId id="286" r:id="rId3"/>
    <p:sldId id="285" r:id="rId4"/>
    <p:sldId id="256" r:id="rId5"/>
    <p:sldId id="282" r:id="rId6"/>
    <p:sldId id="283" r:id="rId7"/>
    <p:sldId id="261" r:id="rId8"/>
    <p:sldId id="263" r:id="rId9"/>
    <p:sldId id="264" r:id="rId10"/>
    <p:sldId id="258" r:id="rId11"/>
    <p:sldId id="268" r:id="rId12"/>
    <p:sldId id="289" r:id="rId13"/>
    <p:sldId id="293" r:id="rId14"/>
    <p:sldId id="290" r:id="rId15"/>
    <p:sldId id="294" r:id="rId16"/>
    <p:sldId id="267" r:id="rId17"/>
    <p:sldId id="265" r:id="rId18"/>
    <p:sldId id="292" r:id="rId19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2" autoAdjust="0"/>
    <p:restoredTop sz="81833" autoAdjust="0"/>
  </p:normalViewPr>
  <p:slideViewPr>
    <p:cSldViewPr>
      <p:cViewPr varScale="1">
        <p:scale>
          <a:sx n="60" d="100"/>
          <a:sy n="60" d="100"/>
        </p:scale>
        <p:origin x="16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B3BDA23B-55CA-4064-B020-32B3669D0A6F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090DB7E6-200D-406A-A547-1389A1FB7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07461695-1D4A-4B04-A70B-4BAEF7D78399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2150"/>
            <a:ext cx="46069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098" tIns="46049" rIns="92098" bIns="460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295C3F14-D7DA-4CCF-825F-78D008870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3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3F14-D7DA-4CCF-825F-78D008870D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8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3F14-D7DA-4CCF-825F-78D008870D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3F14-D7DA-4CCF-825F-78D008870D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58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Really only need to find 2 of the 3 points. 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point acts as a clarifier</a:t>
            </a:r>
          </a:p>
          <a:p>
            <a:r>
              <a:rPr lang="en-US" baseline="0" dirty="0" smtClean="0"/>
              <a:t>Sandy loam would be a mixture of all 3, that has a significantly higher percentage of sand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3F14-D7DA-4CCF-825F-78D008870D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6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3F14-D7DA-4CCF-825F-78D008870D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6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BAD4-9FD6-4AA3-9210-8205713704DD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D71-A7EC-4B8B-94BA-439B7BE3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BAD4-9FD6-4AA3-9210-8205713704DD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D71-A7EC-4B8B-94BA-439B7BE3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4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BAD4-9FD6-4AA3-9210-8205713704DD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D71-A7EC-4B8B-94BA-439B7BE3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8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BAD4-9FD6-4AA3-9210-8205713704DD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D71-A7EC-4B8B-94BA-439B7BE3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7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BAD4-9FD6-4AA3-9210-8205713704DD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D71-A7EC-4B8B-94BA-439B7BE3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5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BAD4-9FD6-4AA3-9210-8205713704DD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D71-A7EC-4B8B-94BA-439B7BE3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BAD4-9FD6-4AA3-9210-8205713704DD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D71-A7EC-4B8B-94BA-439B7BE3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9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BAD4-9FD6-4AA3-9210-8205713704DD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D71-A7EC-4B8B-94BA-439B7BE3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8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BAD4-9FD6-4AA3-9210-8205713704DD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D71-A7EC-4B8B-94BA-439B7BE3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7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BAD4-9FD6-4AA3-9210-8205713704DD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D71-A7EC-4B8B-94BA-439B7BE3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BAD4-9FD6-4AA3-9210-8205713704DD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D71-A7EC-4B8B-94BA-439B7BE3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3BAD4-9FD6-4AA3-9210-8205713704DD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0BD71-A7EC-4B8B-94BA-439B7BE3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3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a-arbor.com/education/onlineresources/CDDemos/triangle.sw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 CHRISTY" panose="02000000000000000000" pitchFamily="2" charset="0"/>
              </a:rPr>
              <a:t>APES 12.19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7162800" cy="1752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Please take out </a:t>
            </a:r>
            <a:r>
              <a:rPr lang="en-US" sz="4000" dirty="0" smtClean="0"/>
              <a:t>modules 24 and  </a:t>
            </a:r>
            <a:r>
              <a:rPr lang="en-US" sz="4000" dirty="0" smtClean="0"/>
              <a:t>25 for check-off!</a:t>
            </a:r>
          </a:p>
          <a:p>
            <a:r>
              <a:rPr lang="en-US" sz="4000" dirty="0" smtClean="0"/>
              <a:t>Get a computer for short notes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36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A cross-section through typical soil horiz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85800"/>
            <a:ext cx="37655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5562600" y="152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Soil Profile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04800" y="914400"/>
            <a:ext cx="4114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Eluviation/Zone of Leaching – </a:t>
            </a:r>
            <a:r>
              <a:rPr lang="en-US" sz="2800" dirty="0">
                <a:solidFill>
                  <a:srgbClr val="000000"/>
                </a:solidFill>
              </a:rPr>
              <a:t>water </a:t>
            </a:r>
            <a:r>
              <a:rPr lang="en-US" sz="2800" dirty="0" smtClean="0">
                <a:solidFill>
                  <a:srgbClr val="000000"/>
                </a:solidFill>
              </a:rPr>
              <a:t>percolates </a:t>
            </a:r>
            <a:r>
              <a:rPr lang="en-US" sz="2800" dirty="0">
                <a:solidFill>
                  <a:srgbClr val="000000"/>
                </a:solidFill>
              </a:rPr>
              <a:t>down </a:t>
            </a:r>
            <a:r>
              <a:rPr lang="en-US" sz="2800" dirty="0" smtClean="0">
                <a:solidFill>
                  <a:srgbClr val="000000"/>
                </a:solidFill>
              </a:rPr>
              <a:t>the soil, </a:t>
            </a:r>
            <a:r>
              <a:rPr lang="en-US" sz="2800" dirty="0">
                <a:solidFill>
                  <a:srgbClr val="000000"/>
                </a:solidFill>
              </a:rPr>
              <a:t>transporting materials. </a:t>
            </a:r>
            <a:r>
              <a:rPr lang="en-US" sz="2800" dirty="0">
                <a:solidFill>
                  <a:srgbClr val="FF0000"/>
                </a:solidFill>
              </a:rPr>
              <a:t>Happens in Horizons </a:t>
            </a:r>
            <a:r>
              <a:rPr lang="en-US" sz="2800" dirty="0" smtClean="0">
                <a:solidFill>
                  <a:srgbClr val="FF0000"/>
                </a:solidFill>
              </a:rPr>
              <a:t>A &amp; 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04800" y="3886200"/>
            <a:ext cx="419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00"/>
                </a:solidFill>
              </a:rPr>
              <a:t>Illuviation</a:t>
            </a:r>
            <a:r>
              <a:rPr lang="en-US" sz="2800" b="1" dirty="0" smtClean="0">
                <a:solidFill>
                  <a:srgbClr val="000000"/>
                </a:solidFill>
              </a:rPr>
              <a:t>/Zone of Accumulation </a:t>
            </a:r>
            <a:r>
              <a:rPr lang="en-US" sz="2800" b="1" dirty="0">
                <a:solidFill>
                  <a:srgbClr val="000000"/>
                </a:solidFill>
              </a:rPr>
              <a:t>– </a:t>
            </a:r>
            <a:r>
              <a:rPr lang="en-US" sz="2800" dirty="0">
                <a:solidFill>
                  <a:srgbClr val="000000"/>
                </a:solidFill>
              </a:rPr>
              <a:t>where transported materials are deposited. </a:t>
            </a:r>
            <a:r>
              <a:rPr lang="en-US" sz="2800" dirty="0">
                <a:solidFill>
                  <a:srgbClr val="FF0000"/>
                </a:solidFill>
              </a:rPr>
              <a:t>Happens in Horizon B.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8382000" y="762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8382000" y="1905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8305800" y="39624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8305800" y="5791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5800" y="30480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3" grpId="0"/>
      <p:bldP spid="3084" grpId="0"/>
      <p:bldP spid="3085" grpId="0"/>
      <p:bldP spid="3086" grpId="0"/>
      <p:bldP spid="308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71450"/>
            <a:ext cx="7886700" cy="2852737"/>
          </a:xfrm>
        </p:spPr>
        <p:txBody>
          <a:bodyPr/>
          <a:lstStyle/>
          <a:p>
            <a:r>
              <a:rPr lang="en-US" dirty="0" smtClean="0">
                <a:latin typeface="AR CHRISTY" panose="02000000000000000000" pitchFamily="2" charset="0"/>
              </a:rPr>
              <a:t>Soil Analysis Lab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3429000"/>
            <a:ext cx="7772400" cy="1500187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800" y="274637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 CHRISTY" panose="02000000000000000000" pitchFamily="2" charset="0"/>
              </a:rPr>
              <a:t>Soil Lab Steps</a:t>
            </a:r>
            <a:endParaRPr lang="en-US" sz="3600" dirty="0">
              <a:latin typeface="AR CHRISTY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Do this on the provided graph paper.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Intro: Summarize the three soil types and their relative ability to create a healthy environment.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Test 1: Just do 1-4 today. Leave your labeled container out over break</a:t>
            </a:r>
            <a:r>
              <a:rPr lang="en-US" sz="2800" dirty="0" smtClean="0"/>
              <a:t>.  Also do the “feel test” and record results.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/>
              <a:t> </a:t>
            </a:r>
            <a:r>
              <a:rPr lang="en-US" sz="2800" dirty="0" smtClean="0"/>
              <a:t>Test</a:t>
            </a:r>
            <a:r>
              <a:rPr lang="en-US" sz="2800" dirty="0" smtClean="0"/>
              <a:t> 2: Soil </a:t>
            </a:r>
            <a:r>
              <a:rPr lang="en-US" sz="2800" dirty="0" smtClean="0"/>
              <a:t>Porosity (percent pore space)</a:t>
            </a:r>
          </a:p>
          <a:p>
            <a:pPr marL="914400" lvl="1" indent="-514350">
              <a:buAutoNum type="alphaLcPeriod"/>
            </a:pPr>
            <a:r>
              <a:rPr lang="en-US" sz="2800" dirty="0" smtClean="0"/>
              <a:t>Read the </a:t>
            </a:r>
            <a:r>
              <a:rPr lang="en-US" sz="2800" dirty="0" smtClean="0"/>
              <a:t>background and answer:</a:t>
            </a:r>
          </a:p>
          <a:p>
            <a:pPr marL="40005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 What is porosity and why is it important?</a:t>
            </a:r>
          </a:p>
          <a:p>
            <a:pPr marL="40005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 What is a rock type with high porosity? Low   </a:t>
            </a:r>
          </a:p>
          <a:p>
            <a:pPr marL="40005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smtClean="0"/>
              <a:t>porosity?</a:t>
            </a:r>
            <a:endParaRPr lang="en-US" sz="2800" dirty="0" smtClean="0"/>
          </a:p>
          <a:p>
            <a:pPr marL="40005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41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Soil Lab Steps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9582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Test Two: Porosity</a:t>
            </a:r>
          </a:p>
          <a:p>
            <a:pPr marL="0" indent="0">
              <a:buNone/>
            </a:pPr>
            <a:r>
              <a:rPr lang="en-US" sz="2800" dirty="0" smtClean="0"/>
              <a:t>Calculation:  </a:t>
            </a:r>
          </a:p>
          <a:p>
            <a:pPr marL="0" indent="0">
              <a:buNone/>
            </a:pPr>
            <a:r>
              <a:rPr lang="en-US" sz="2800" dirty="0" smtClean="0"/>
              <a:t>[Vol. of water (represents blank space)/total volume]/100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Do this for all three samples (sand, gravel, your sample)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Dump samples in the bucket, not the sink!!!!!!!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692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 CHRISTY" panose="02000000000000000000" pitchFamily="2" charset="0"/>
              </a:rPr>
              <a:t>Soil Lab Steps</a:t>
            </a:r>
            <a:endParaRPr lang="en-US" sz="4400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Lab 3- Soil </a:t>
            </a:r>
            <a:r>
              <a:rPr lang="en-US" sz="3200" dirty="0" smtClean="0"/>
              <a:t>Permeability</a:t>
            </a:r>
            <a:endParaRPr lang="en-US" sz="3200" dirty="0" smtClean="0"/>
          </a:p>
          <a:p>
            <a:pPr marL="514350" indent="-514350">
              <a:buAutoNum type="alphaLcPeriod"/>
            </a:pPr>
            <a:r>
              <a:rPr lang="en-US" sz="3200" dirty="0" smtClean="0"/>
              <a:t>Read the background and </a:t>
            </a:r>
            <a:r>
              <a:rPr lang="en-US" sz="3200" dirty="0" smtClean="0"/>
              <a:t>answer:</a:t>
            </a:r>
          </a:p>
          <a:p>
            <a:pPr marL="0" indent="0">
              <a:buNone/>
            </a:pPr>
            <a:r>
              <a:rPr lang="en-US" sz="3200" dirty="0" smtClean="0"/>
              <a:t>What is permeability and why it is important?</a:t>
            </a:r>
          </a:p>
          <a:p>
            <a:pPr marL="0" indent="0">
              <a:buNone/>
            </a:pPr>
            <a:r>
              <a:rPr lang="en-US" sz="3200" dirty="0" smtClean="0"/>
              <a:t>How does permeability differ from porosity?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Measure permeability for all three samples (sand, gravel, your soil)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522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Getting Soil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Send someone out with your beaker to completely fill it with soil.  Dig down deep enough to get away from the topsoil.</a:t>
            </a:r>
          </a:p>
          <a:p>
            <a:endParaRPr lang="en-US" sz="2800" dirty="0"/>
          </a:p>
          <a:p>
            <a:r>
              <a:rPr lang="en-US" sz="2800" dirty="0" smtClean="0"/>
              <a:t>Rest of group: read handout, strategize, set up equipment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960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4000" dirty="0" smtClean="0">
                <a:latin typeface="AR CHRISTY" panose="02000000000000000000" pitchFamily="2" charset="0"/>
              </a:rPr>
              <a:t>Soil Texture </a:t>
            </a:r>
            <a:endParaRPr lang="en-US" sz="4000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28194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ym typeface="Wingdings" pitchFamily="2" charset="2"/>
              </a:rPr>
              <a:t>Find </a:t>
            </a:r>
          </a:p>
          <a:p>
            <a:pPr lvl="1">
              <a:defRPr/>
            </a:pPr>
            <a:r>
              <a:rPr lang="en-US" sz="3200" dirty="0" smtClean="0">
                <a:sym typeface="Wingdings" pitchFamily="2" charset="2"/>
              </a:rPr>
              <a:t>40% Sand</a:t>
            </a:r>
          </a:p>
          <a:p>
            <a:pPr lvl="1">
              <a:defRPr/>
            </a:pPr>
            <a:r>
              <a:rPr lang="en-US" sz="3200" dirty="0" smtClean="0">
                <a:sym typeface="Wingdings" pitchFamily="2" charset="2"/>
              </a:rPr>
              <a:t>45% Silt</a:t>
            </a:r>
          </a:p>
          <a:p>
            <a:pPr lvl="1">
              <a:defRPr/>
            </a:pPr>
            <a:r>
              <a:rPr lang="en-US" sz="3200" dirty="0" smtClean="0">
                <a:sym typeface="Wingdings" pitchFamily="2" charset="2"/>
              </a:rPr>
              <a:t>15% Clay</a:t>
            </a:r>
          </a:p>
          <a:p>
            <a:pPr>
              <a:defRPr/>
            </a:pPr>
            <a:r>
              <a:rPr lang="en-US" sz="3200" dirty="0" smtClean="0">
                <a:sym typeface="Wingdings" pitchFamily="2" charset="2"/>
              </a:rPr>
              <a:t>Loam </a:t>
            </a:r>
          </a:p>
          <a:p>
            <a:pPr lvl="1">
              <a:defRPr/>
            </a:pPr>
            <a:r>
              <a:rPr lang="en-US" sz="3200" dirty="0" smtClean="0">
                <a:sym typeface="Wingdings" pitchFamily="2" charset="2"/>
              </a:rPr>
              <a:t>Mixture of all 3</a:t>
            </a:r>
          </a:p>
          <a:p>
            <a:pPr>
              <a:defRPr/>
            </a:pPr>
            <a:r>
              <a:rPr lang="en-US" sz="3200" dirty="0" smtClean="0">
                <a:sym typeface="Wingdings" pitchFamily="2" charset="2"/>
              </a:rPr>
              <a:t>Loam?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6644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www.isa-arbor.com/education/onlineresources/CDDemos/triangle.swf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050" y="1115061"/>
            <a:ext cx="5619750" cy="5142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Eastern WA soil is more suited for farming than Western WA.  Why?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Eastern WA</a:t>
            </a:r>
          </a:p>
          <a:p>
            <a:r>
              <a:rPr lang="en-US" sz="2800" dirty="0" smtClean="0"/>
              <a:t>No glaciers </a:t>
            </a:r>
            <a:r>
              <a:rPr lang="en-US" sz="2800" dirty="0" smtClean="0">
                <a:sym typeface="Wingdings" pitchFamily="2" charset="2"/>
              </a:rPr>
              <a:t> sandy soil that weathers easily</a:t>
            </a:r>
          </a:p>
          <a:p>
            <a:r>
              <a:rPr lang="en-US" sz="2800" dirty="0" smtClean="0">
                <a:sym typeface="Wingdings" pitchFamily="2" charset="2"/>
              </a:rPr>
              <a:t>Hotter  Speeds up decomposition</a:t>
            </a:r>
          </a:p>
          <a:p>
            <a:r>
              <a:rPr lang="en-US" sz="2800" dirty="0" smtClean="0">
                <a:sym typeface="Wingdings" pitchFamily="2" charset="2"/>
              </a:rPr>
              <a:t>Less dense canopy  more water hits soil and soaks in</a:t>
            </a:r>
          </a:p>
          <a:p>
            <a:r>
              <a:rPr lang="en-US" sz="2800" dirty="0" smtClean="0">
                <a:sym typeface="Wingdings" pitchFamily="2" charset="2"/>
              </a:rPr>
              <a:t>Grasslands  Easily decompose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Western WA</a:t>
            </a:r>
            <a:endParaRPr lang="en-US" sz="2800" dirty="0" smtClean="0"/>
          </a:p>
          <a:p>
            <a:r>
              <a:rPr lang="en-US" sz="2800" dirty="0" smtClean="0"/>
              <a:t>Glaciers </a:t>
            </a:r>
            <a:r>
              <a:rPr lang="en-US" sz="2800" dirty="0" smtClean="0">
                <a:sym typeface="Wingdings" pitchFamily="2" charset="2"/>
              </a:rPr>
              <a:t> Gravel and silt </a:t>
            </a:r>
          </a:p>
          <a:p>
            <a:r>
              <a:rPr lang="en-US" sz="2800" dirty="0" smtClean="0">
                <a:sym typeface="Wingdings" pitchFamily="2" charset="2"/>
              </a:rPr>
              <a:t>Colder  Slower decomposition</a:t>
            </a:r>
          </a:p>
          <a:p>
            <a:r>
              <a:rPr lang="en-US" sz="2800" dirty="0" smtClean="0">
                <a:sym typeface="Wingdings" pitchFamily="2" charset="2"/>
              </a:rPr>
              <a:t>Dense canopy  A lot of rain caught in trees</a:t>
            </a:r>
          </a:p>
          <a:p>
            <a:r>
              <a:rPr lang="en-US" sz="2800" dirty="0" smtClean="0">
                <a:sym typeface="Wingdings" pitchFamily="2" charset="2"/>
              </a:rPr>
              <a:t>Conifers  Needles very acidic and don’t decompose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 CHRISTY" panose="02000000000000000000" pitchFamily="2" charset="0"/>
              </a:rPr>
              <a:t>Upcoming Homework </a:t>
            </a:r>
            <a:endParaRPr lang="en-US" sz="4400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Winter Break Homework: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Chapter 10 Reading Guide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We will finish the Soil Lab and the rest of Chapter 8 when you return!!! </a:t>
            </a:r>
            <a:r>
              <a:rPr lang="en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29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HRISTY" panose="02000000000000000000" pitchFamily="2" charset="0"/>
              </a:rPr>
              <a:t>Module 25 Multiple Choice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058150" cy="448627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D- acid rain only causes chemical weathering. Erosion is a natural process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E- main soil formation factors are climate, parent material, topography, organisms, time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D- correct horizon order is OE/ABC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A- clay isn’t as permeable and won’t allow as much water to seep out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E- aluminum would lower the base saturation because (Al and H are the main soil acids)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E- tailings are the waste materials from mining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39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HRISTY" panose="02000000000000000000" pitchFamily="2" charset="0"/>
              </a:rPr>
              <a:t>Homework Accuracy Check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Module 24: #7</a:t>
            </a:r>
          </a:p>
          <a:p>
            <a:pPr marL="0" indent="0">
              <a:buNone/>
            </a:pPr>
            <a:r>
              <a:rPr lang="en-US" sz="3200" dirty="0" smtClean="0"/>
              <a:t>Module 25: #8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29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Soil Formation and Properties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" y="3602038"/>
            <a:ext cx="652462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 CHRISTY" panose="02000000000000000000" pitchFamily="2" charset="0"/>
              </a:rPr>
              <a:t>Soil Formation</a:t>
            </a:r>
            <a:endParaRPr lang="en-US" sz="4000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type of soil found in an ecosystem is determined by: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Parent material (underlying rock)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Climate (affects amount of </a:t>
            </a:r>
            <a:r>
              <a:rPr lang="en-US" sz="3200" dirty="0" err="1" smtClean="0"/>
              <a:t>decomp</a:t>
            </a:r>
            <a:r>
              <a:rPr lang="en-US" sz="3200" dirty="0" smtClean="0"/>
              <a:t>., types of vegetation)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Topography (losing/gaining sediment from erosion)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Organisms (decomposers, </a:t>
            </a:r>
            <a:r>
              <a:rPr lang="en-US" sz="3200" dirty="0" err="1" smtClean="0"/>
              <a:t>detritivores</a:t>
            </a:r>
            <a:r>
              <a:rPr lang="en-US" sz="3200" dirty="0" smtClean="0"/>
              <a:t>, etc.)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Time (usually more time = more nutrients)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29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 CHRISTY" panose="02000000000000000000" pitchFamily="2" charset="0"/>
              </a:rPr>
              <a:t>Soil Formation</a:t>
            </a:r>
            <a:endParaRPr lang="en-US" sz="4000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696200" cy="48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Soil’s profile is made up of several distinct horizontal layers called Horizons</a:t>
            </a:r>
            <a:endParaRPr lang="en-US" sz="3600" dirty="0"/>
          </a:p>
        </p:txBody>
      </p:sp>
      <p:pic>
        <p:nvPicPr>
          <p:cNvPr id="1030" name="Picture 6" descr="http://www.enchantedlearning.com/geology/soil/soillay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3429000" cy="454279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00" y="2042799"/>
            <a:ext cx="32004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1600" y="457200"/>
            <a:ext cx="7086600" cy="5821740"/>
          </a:xfrm>
          <a:prstGeom prst="rect">
            <a:avLst/>
          </a:prstGeom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495800" y="304800"/>
            <a:ext cx="4343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O Horizon</a:t>
            </a:r>
            <a:r>
              <a:rPr lang="en-US" sz="2400" dirty="0"/>
              <a:t> – “Organic” Layer, contains dead/decomposing plants &amp; animals; supplies nutrients for the soil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495800" y="1930475"/>
            <a:ext cx="449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 </a:t>
            </a:r>
            <a:r>
              <a:rPr lang="en-US" sz="2400" b="1" dirty="0" smtClean="0"/>
              <a:t>&amp; E Horizon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Topsoil (darker brown); </a:t>
            </a:r>
            <a:r>
              <a:rPr lang="en-US" sz="2400" dirty="0"/>
              <a:t>where majority of roots located, thickness dependent on amount of decomposed material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572000" y="3797300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B Horizon – </a:t>
            </a:r>
            <a:r>
              <a:rPr lang="en-US" sz="2400" dirty="0" smtClean="0"/>
              <a:t>Subsoil (Lighter/Cinnamon) ; </a:t>
            </a:r>
            <a:r>
              <a:rPr lang="en-US" sz="2400" dirty="0"/>
              <a:t>materials from A &amp; O deposited, few roots</a:t>
            </a:r>
            <a:endParaRPr lang="en-US" sz="2400" b="1" dirty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457700" y="5294794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C Horizon – </a:t>
            </a:r>
            <a:r>
              <a:rPr lang="en-US" sz="2400" dirty="0"/>
              <a:t>Parent </a:t>
            </a:r>
            <a:r>
              <a:rPr lang="en-US" sz="2400" dirty="0" smtClean="0"/>
              <a:t>material (gray); </a:t>
            </a:r>
            <a:r>
              <a:rPr lang="en-US" sz="2400" dirty="0"/>
              <a:t>weathering of this horizon creates </a:t>
            </a:r>
            <a:r>
              <a:rPr lang="en-US" sz="2400" dirty="0" smtClean="0"/>
              <a:t>upper </a:t>
            </a:r>
            <a:r>
              <a:rPr lang="en-US" sz="2400" dirty="0"/>
              <a:t>horizons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6" grpId="1"/>
      <p:bldP spid="5127" grpId="0"/>
      <p:bldP spid="5127" grpId="1"/>
      <p:bldP spid="5128" grpId="0"/>
      <p:bldP spid="5128" grpId="1"/>
      <p:bldP spid="5129" grpId="0"/>
      <p:bldP spid="51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 CHRISTY" panose="02000000000000000000" pitchFamily="2" charset="0"/>
              </a:rPr>
              <a:t>Leaching and Accumulation</a:t>
            </a:r>
            <a:endParaRPr lang="en-US" sz="3600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From </a:t>
            </a:r>
            <a:r>
              <a:rPr lang="en-US" sz="2800" dirty="0" smtClean="0"/>
              <a:t>the top </a:t>
            </a:r>
            <a:r>
              <a:rPr lang="en-US" sz="2800" dirty="0" smtClean="0">
                <a:sym typeface="Wingdings" pitchFamily="2" charset="2"/>
              </a:rPr>
              <a:t> Decomposition and the </a:t>
            </a:r>
            <a:r>
              <a:rPr lang="en-US" sz="2800" i="1" dirty="0" smtClean="0">
                <a:sym typeface="Wingdings" pitchFamily="2" charset="2"/>
              </a:rPr>
              <a:t>leaching</a:t>
            </a:r>
            <a:r>
              <a:rPr lang="en-US" sz="2800" dirty="0" smtClean="0">
                <a:sym typeface="Wingdings" pitchFamily="2" charset="2"/>
              </a:rPr>
              <a:t> of water through the soil move nutrients</a:t>
            </a:r>
          </a:p>
          <a:p>
            <a:r>
              <a:rPr lang="en-US" sz="2800" dirty="0" smtClean="0">
                <a:sym typeface="Wingdings" pitchFamily="2" charset="2"/>
              </a:rPr>
              <a:t>From the bottom  Weathering causes the parent material  to break apart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694</Words>
  <Application>Microsoft Office PowerPoint</Application>
  <PresentationFormat>On-screen Show (4:3)</PresentationFormat>
  <Paragraphs>99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Algerian</vt:lpstr>
      <vt:lpstr>AR CHRISTY</vt:lpstr>
      <vt:lpstr>Arial</vt:lpstr>
      <vt:lpstr>Calibri</vt:lpstr>
      <vt:lpstr>Calibri Light</vt:lpstr>
      <vt:lpstr>Wingdings</vt:lpstr>
      <vt:lpstr>Office Theme</vt:lpstr>
      <vt:lpstr>APES 12.19</vt:lpstr>
      <vt:lpstr>Module 25 Multiple Choice</vt:lpstr>
      <vt:lpstr>Homework Accuracy Check</vt:lpstr>
      <vt:lpstr>Soil Formation and Properties</vt:lpstr>
      <vt:lpstr>Soil Formation</vt:lpstr>
      <vt:lpstr>Soil Formation</vt:lpstr>
      <vt:lpstr>PowerPoint Presentation</vt:lpstr>
      <vt:lpstr>PowerPoint Presentation</vt:lpstr>
      <vt:lpstr>Leaching and Accumulation</vt:lpstr>
      <vt:lpstr>PowerPoint Presentation</vt:lpstr>
      <vt:lpstr>Soil Analysis Lab</vt:lpstr>
      <vt:lpstr>Soil Lab Steps</vt:lpstr>
      <vt:lpstr>Soil Lab Steps</vt:lpstr>
      <vt:lpstr>Soil Lab Steps</vt:lpstr>
      <vt:lpstr>Getting Soil</vt:lpstr>
      <vt:lpstr>Soil Texture </vt:lpstr>
      <vt:lpstr>Eastern WA soil is more suited for farming than Western WA.  Why?</vt:lpstr>
      <vt:lpstr>Upcoming Homework </vt:lpstr>
    </vt:vector>
  </TitlesOfParts>
  <Company>Tahoma School District No. 409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Soil Profile</dc:title>
  <dc:creator>vmunro</dc:creator>
  <cp:lastModifiedBy>Tyrell Hardtke</cp:lastModifiedBy>
  <cp:revision>48</cp:revision>
  <dcterms:created xsi:type="dcterms:W3CDTF">2008-10-01T15:50:47Z</dcterms:created>
  <dcterms:modified xsi:type="dcterms:W3CDTF">2017-12-19T15:04:38Z</dcterms:modified>
</cp:coreProperties>
</file>