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329" r:id="rId2"/>
    <p:sldId id="339" r:id="rId3"/>
    <p:sldId id="326" r:id="rId4"/>
    <p:sldId id="327" r:id="rId5"/>
    <p:sldId id="280" r:id="rId6"/>
    <p:sldId id="258" r:id="rId7"/>
    <p:sldId id="260" r:id="rId8"/>
    <p:sldId id="261" r:id="rId9"/>
    <p:sldId id="262" r:id="rId10"/>
    <p:sldId id="264" r:id="rId11"/>
    <p:sldId id="281" r:id="rId12"/>
    <p:sldId id="321" r:id="rId13"/>
    <p:sldId id="325" r:id="rId14"/>
    <p:sldId id="341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136" autoAdjust="0"/>
  </p:normalViewPr>
  <p:slideViewPr>
    <p:cSldViewPr>
      <p:cViewPr varScale="1">
        <p:scale>
          <a:sx n="57" d="100"/>
          <a:sy n="57" d="100"/>
        </p:scale>
        <p:origin x="17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5704C75B-EEC6-4DF5-A966-F68AE3DC98CB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A322BDED-456F-48FB-84DB-232C256FFE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12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B5F21BCE-258D-4AC3-9A34-D197670F8078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DAC09E96-BC99-40E7-BD19-0A6D671BF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72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>
                <a:sym typeface="Wingdings" pitchFamily="2" charset="2"/>
              </a:rPr>
              <a:t>1960  President Eisenhower creates the Arctic National Wildlife Refuge by executive order; prohibits development for drilling, but has loophole for a future act of Congress to permit it</a:t>
            </a:r>
          </a:p>
          <a:p>
            <a:pPr eaLnBrk="1" hangingPunct="1">
              <a:defRPr/>
            </a:pPr>
            <a:r>
              <a:rPr lang="en-US" dirty="0" smtClean="0">
                <a:sym typeface="Wingdings" pitchFamily="2" charset="2"/>
              </a:rPr>
              <a:t>1968  Oil is discovered at Prudhoe Bay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1987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Reagan Administration supports full leasing of coastal area to oil companies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1989 </a:t>
            </a:r>
            <a:r>
              <a:rPr lang="en-US" dirty="0" smtClean="0">
                <a:sym typeface="Wingdings" pitchFamily="2" charset="2"/>
              </a:rPr>
              <a:t> Exxon Valdez spills 11 million gallons of oil into Prince William Sound, ruins 1500 miles of beach and kills 250,000 birds, along with seals, otters, &amp; whales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ym typeface="Wingdings" pitchFamily="2" charset="2"/>
              </a:rPr>
              <a:t>Public Outcry against future drilling</a:t>
            </a:r>
          </a:p>
          <a:p>
            <a:pPr eaLnBrk="1" hangingPunct="1">
              <a:defRPr/>
            </a:pPr>
            <a:r>
              <a:rPr lang="en-US" dirty="0" smtClean="0"/>
              <a:t>1991 </a:t>
            </a:r>
            <a:r>
              <a:rPr lang="en-US" dirty="0" smtClean="0">
                <a:sym typeface="Wingdings" pitchFamily="2" charset="2"/>
              </a:rPr>
              <a:t> After Persian Gulf War George H.W. Bush proposes opening for leasing; is killed in Senate by filibuster</a:t>
            </a:r>
          </a:p>
          <a:p>
            <a:pPr eaLnBrk="1" hangingPunct="1">
              <a:defRPr/>
            </a:pPr>
            <a:r>
              <a:rPr lang="en-US" dirty="0" smtClean="0">
                <a:sym typeface="Wingdings" pitchFamily="2" charset="2"/>
              </a:rPr>
              <a:t>1994-95  Republicans control house, attach permits for drilling on appropriations bill; Clinton vetoes</a:t>
            </a:r>
          </a:p>
          <a:p>
            <a:pPr eaLnBrk="1" hangingPunct="1">
              <a:defRPr/>
            </a:pPr>
            <a:r>
              <a:rPr lang="en-US" dirty="0" smtClean="0">
                <a:sym typeface="Wingdings" pitchFamily="2" charset="2"/>
              </a:rPr>
              <a:t>1998-2000  Several bills to make ANWR a permanent wilderness introduced, but never heard in committee – Alaska’s representatives controlled relevant committee’s in both House and Senate</a:t>
            </a:r>
            <a:endParaRPr lang="en-US" dirty="0" smtClean="0"/>
          </a:p>
          <a:p>
            <a:r>
              <a:rPr lang="en-US" dirty="0" smtClean="0"/>
              <a:t>2000 </a:t>
            </a:r>
            <a:r>
              <a:rPr lang="en-US" dirty="0" smtClean="0">
                <a:sym typeface="Wingdings" pitchFamily="2" charset="2"/>
              </a:rPr>
              <a:t> Voted</a:t>
            </a:r>
            <a:r>
              <a:rPr lang="en-US" baseline="0" dirty="0" smtClean="0">
                <a:sym typeface="Wingdings" pitchFamily="2" charset="2"/>
              </a:rPr>
              <a:t> to allow</a:t>
            </a:r>
          </a:p>
          <a:p>
            <a:r>
              <a:rPr lang="en-US" baseline="0" dirty="0" smtClean="0">
                <a:sym typeface="Wingdings" pitchFamily="2" charset="2"/>
              </a:rPr>
              <a:t>202 00  Vote overturned</a:t>
            </a:r>
          </a:p>
          <a:p>
            <a:r>
              <a:rPr lang="en-US" baseline="0" dirty="0" smtClean="0">
                <a:sym typeface="Wingdings" pitchFamily="2" charset="2"/>
              </a:rPr>
              <a:t>2005  Voted to allow, but was attached to the government’s budget bill which the democrats refused to sign, so legislation was dropped</a:t>
            </a:r>
          </a:p>
          <a:p>
            <a:r>
              <a:rPr lang="en-US" baseline="0" dirty="0" smtClean="0">
                <a:sym typeface="Wingdings" pitchFamily="2" charset="2"/>
              </a:rPr>
              <a:t>December 2005  Showdown with Ted Stevens and Maria Cantwell on Senate floor, bill was attached to defense spending.  Filibuster that democrats won</a:t>
            </a:r>
          </a:p>
          <a:p>
            <a:endParaRPr lang="en-US" baseline="0" dirty="0" smtClean="0">
              <a:sym typeface="Wingdings" pitchFamily="2" charset="2"/>
            </a:endParaRPr>
          </a:p>
          <a:p>
            <a:r>
              <a:rPr lang="en-US" baseline="0" dirty="0" smtClean="0">
                <a:sym typeface="Wingdings" pitchFamily="2" charset="2"/>
              </a:rPr>
              <a:t>Obama has said he opposes drilling – has not received a lot of attention recently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09E96-BC99-40E7-BD19-0A6D671BFBC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7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8934141-5970-4CF1-A1B0-D272951999FB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112422-A160-44F6-B478-06B5D8DC4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01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4141-5970-4CF1-A1B0-D272951999FB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112422-A160-44F6-B478-06B5D8DC4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4141-5970-4CF1-A1B0-D272951999FB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112422-A160-44F6-B478-06B5D8DC4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49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4141-5970-4CF1-A1B0-D272951999FB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112422-A160-44F6-B478-06B5D8DC4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0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4141-5970-4CF1-A1B0-D272951999FB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112422-A160-44F6-B478-06B5D8DC4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84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4141-5970-4CF1-A1B0-D272951999FB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112422-A160-44F6-B478-06B5D8DC4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69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4141-5970-4CF1-A1B0-D272951999FB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112422-A160-44F6-B478-06B5D8DC4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6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E8934141-5970-4CF1-A1B0-D272951999FB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112422-A160-44F6-B478-06B5D8DC4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22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4141-5970-4CF1-A1B0-D272951999FB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112422-A160-44F6-B478-06B5D8DC4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8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4141-5970-4CF1-A1B0-D272951999FB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112422-A160-44F6-B478-06B5D8DC4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4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4141-5970-4CF1-A1B0-D272951999FB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112422-A160-44F6-B478-06B5D8DC4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3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4141-5970-4CF1-A1B0-D272951999FB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112422-A160-44F6-B478-06B5D8DC4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39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4141-5970-4CF1-A1B0-D272951999FB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112422-A160-44F6-B478-06B5D8DC4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27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4141-5970-4CF1-A1B0-D272951999FB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112422-A160-44F6-B478-06B5D8DC4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4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4141-5970-4CF1-A1B0-D272951999FB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112422-A160-44F6-B478-06B5D8DC4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3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4141-5970-4CF1-A1B0-D272951999FB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112422-A160-44F6-B478-06B5D8DC4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98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4141-5970-4CF1-A1B0-D272951999FB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112422-A160-44F6-B478-06B5D8DC4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9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E8934141-5970-4CF1-A1B0-D272951999FB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5112422-A160-44F6-B478-06B5D8DC4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7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ime.com/5129852/donald-trump-alaska-oil-drilling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aplpipelinefacts.com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yASbM8M2v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commons/a/a4/Line_at_a_gas_station,_June_15,_1979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8655" y="838200"/>
            <a:ext cx="5917679" cy="967380"/>
          </a:xfrm>
        </p:spPr>
        <p:txBody>
          <a:bodyPr/>
          <a:lstStyle/>
          <a:p>
            <a:r>
              <a:rPr lang="en-US" dirty="0" smtClean="0"/>
              <a:t>APES 2/6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4593" y="2209800"/>
            <a:ext cx="7143127" cy="86142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Please take out your apes math practice to check your answers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Get a laptop for note-taking</a:t>
            </a:r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8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Establishment of Strategic Petroleum Reserves in 1975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179351"/>
            <a:ext cx="6096000" cy="2362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400" dirty="0" smtClean="0"/>
              <a:t>Emergency supply of crude oil in salt caverns along the Gulf of Mexico</a:t>
            </a:r>
          </a:p>
          <a:p>
            <a:pPr eaLnBrk="1" hangingPunct="1">
              <a:defRPr/>
            </a:pPr>
            <a:r>
              <a:rPr lang="en-US" sz="2400" dirty="0" smtClean="0"/>
              <a:t>Currently holds around 1 billion gallons of oil</a:t>
            </a:r>
          </a:p>
          <a:p>
            <a:pPr eaLnBrk="1" hangingPunct="1">
              <a:defRPr/>
            </a:pPr>
            <a:r>
              <a:rPr lang="en-US" sz="2400" dirty="0" smtClean="0"/>
              <a:t>Approximate 57 day supply</a:t>
            </a:r>
          </a:p>
        </p:txBody>
      </p:sp>
      <p:pic>
        <p:nvPicPr>
          <p:cNvPr id="4" name="Picture 5" descr="Strategic Petroleum Reserve Si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6590" y="4343400"/>
            <a:ext cx="332509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doe_spr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931226"/>
            <a:ext cx="305166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Petroleum Reserve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2248395"/>
            <a:ext cx="5313974" cy="54864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Formalized in 1976</a:t>
            </a:r>
          </a:p>
          <a:p>
            <a:r>
              <a:rPr lang="en-US" sz="2400" b="1" dirty="0" smtClean="0"/>
              <a:t>Largest area of undisturbed wilderness in U.S.</a:t>
            </a:r>
          </a:p>
          <a:p>
            <a:r>
              <a:rPr lang="en-US" sz="2400" b="1" dirty="0" smtClean="0"/>
              <a:t>Approx. 896 mill. barrels of oil</a:t>
            </a:r>
          </a:p>
          <a:p>
            <a:r>
              <a:rPr lang="en-US" sz="2400" b="1" dirty="0" smtClean="0"/>
              <a:t>Development started in 1990’s </a:t>
            </a:r>
          </a:p>
          <a:p>
            <a:r>
              <a:rPr lang="en-US" sz="2400" b="1" dirty="0" smtClean="0"/>
              <a:t>Disagreements with Inupiat’s &amp; </a:t>
            </a:r>
            <a:r>
              <a:rPr lang="en-US" sz="2400" b="1" dirty="0" err="1" smtClean="0"/>
              <a:t>env</a:t>
            </a:r>
            <a:r>
              <a:rPr lang="en-US" sz="2400" b="1" dirty="0" smtClean="0"/>
              <a:t>. groups – lots of lawsuits</a:t>
            </a:r>
          </a:p>
        </p:txBody>
      </p:sp>
      <p:pic>
        <p:nvPicPr>
          <p:cNvPr id="4" name="Picture 4" descr="ANW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438400"/>
            <a:ext cx="4586011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19953" y="589112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Arctic Nat’l Wildlife Refuge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133600"/>
            <a:ext cx="4331642" cy="353060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ANWR created in 1960 to protect wildlife</a:t>
            </a:r>
            <a:endParaRPr lang="en-US" sz="2400" b="1" dirty="0"/>
          </a:p>
          <a:p>
            <a:r>
              <a:rPr lang="en-US" sz="2400" b="1" dirty="0" smtClean="0"/>
              <a:t>90% of Alaska’s state rev comes from gas/oil taxes</a:t>
            </a:r>
          </a:p>
          <a:p>
            <a:r>
              <a:rPr lang="en-US" sz="2400" b="1" dirty="0" smtClean="0"/>
              <a:t>Trans-Alaska is running at 1/3 capacity and Alaska is having a budget crisis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242" y="2489203"/>
            <a:ext cx="4291547" cy="37893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59859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http://time.com/5129852/donald-trump-alaska-oil-drilling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38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Keystone XL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489200"/>
            <a:ext cx="4122420" cy="353060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Site of Dakota Access Pipeline protests</a:t>
            </a:r>
          </a:p>
          <a:p>
            <a:r>
              <a:rPr lang="en-US" sz="2400" b="1" dirty="0">
                <a:hlinkClick r:id="rId2"/>
              </a:rPr>
              <a:t>https://daplpipelinefacts.com</a:t>
            </a:r>
            <a:r>
              <a:rPr lang="en-US" sz="2400" b="1" dirty="0" smtClean="0">
                <a:hlinkClick r:id="rId2"/>
              </a:rPr>
              <a:t>/</a:t>
            </a:r>
            <a:endParaRPr lang="en-US" sz="2400" b="1" dirty="0" smtClean="0"/>
          </a:p>
          <a:p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762000"/>
            <a:ext cx="335055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6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 Friday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39" y="2489200"/>
            <a:ext cx="7411121" cy="353060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Classroom Heating </a:t>
            </a:r>
            <a:r>
              <a:rPr lang="en-US" sz="2400" dirty="0" smtClean="0"/>
              <a:t>Lab</a:t>
            </a:r>
            <a:endParaRPr lang="en-US" sz="2400" dirty="0"/>
          </a:p>
          <a:p>
            <a:r>
              <a:rPr lang="en-US" sz="2400" dirty="0" smtClean="0"/>
              <a:t>Module 35 (Fossil Fuels)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061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Fossil Fuels: Coal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3776" y="2258546"/>
            <a:ext cx="7848600" cy="449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Most abundant; from decomposed plant materials under high pressure</a:t>
            </a:r>
          </a:p>
          <a:p>
            <a:r>
              <a:rPr lang="en-US" sz="2400" dirty="0" smtClean="0"/>
              <a:t>50% of U.S. energy and 78% for China!</a:t>
            </a:r>
          </a:p>
          <a:p>
            <a:r>
              <a:rPr lang="en-US" sz="2400" dirty="0" smtClean="0"/>
              <a:t>Varies in potential energy</a:t>
            </a:r>
          </a:p>
          <a:p>
            <a:pPr lvl="1"/>
            <a:r>
              <a:rPr lang="en-US" sz="2000" dirty="0" smtClean="0"/>
              <a:t>Peat- least compressed/most water</a:t>
            </a:r>
          </a:p>
          <a:p>
            <a:pPr lvl="1"/>
            <a:r>
              <a:rPr lang="en-US" sz="2000" dirty="0" smtClean="0"/>
              <a:t>Lignite</a:t>
            </a:r>
          </a:p>
          <a:p>
            <a:pPr lvl="1"/>
            <a:r>
              <a:rPr lang="en-US" sz="2000" dirty="0" smtClean="0"/>
              <a:t>Bituminous (most common in U.S.)</a:t>
            </a:r>
          </a:p>
          <a:p>
            <a:pPr lvl="1"/>
            <a:r>
              <a:rPr lang="en-US" sz="2000" dirty="0" smtClean="0"/>
              <a:t>Anthracite- most compressed</a:t>
            </a:r>
          </a:p>
          <a:p>
            <a:pPr marL="402336" lvl="1" indent="0">
              <a:buNone/>
            </a:pPr>
            <a:r>
              <a:rPr lang="en-US" sz="2000" dirty="0" smtClean="0"/>
              <a:t>Coal also varies in impurities (sulfur, mercury, arsenic)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249" y="0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253" y="2670173"/>
            <a:ext cx="2391606" cy="17578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609" y="4323789"/>
            <a:ext cx="2107533" cy="158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2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1074"/>
            <a:ext cx="5086350" cy="3819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6" y="52249"/>
            <a:ext cx="4968456" cy="3312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708212"/>
            <a:ext cx="7696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2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7670018" cy="3530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Mostly methane (CH4)</a:t>
            </a:r>
          </a:p>
          <a:p>
            <a:r>
              <a:rPr lang="en-US" sz="2400" dirty="0" smtClean="0"/>
              <a:t>Usually extracted above deposits of coal or crude oil (gases rise!)</a:t>
            </a:r>
          </a:p>
          <a:p>
            <a:r>
              <a:rPr lang="en-US" sz="2400" dirty="0" smtClean="0"/>
              <a:t>Versatile, clean burning (less CO2 and impurities)</a:t>
            </a:r>
          </a:p>
          <a:p>
            <a:r>
              <a:rPr lang="en-US" sz="2400" dirty="0" smtClean="0"/>
              <a:t>We’ve exhausted the accessible stuff, so now we are fracking and finding it offshore</a:t>
            </a:r>
          </a:p>
          <a:p>
            <a:pPr lvl="1"/>
            <a:r>
              <a:rPr lang="en-US" sz="2000" dirty="0" smtClean="0"/>
              <a:t>California, Gulf of Mexico = most potential</a:t>
            </a:r>
          </a:p>
        </p:txBody>
      </p:sp>
    </p:spTree>
    <p:extLst>
      <p:ext uri="{BB962C8B-B14F-4D97-AF65-F5344CB8AC3E}">
        <p14:creationId xmlns:p14="http://schemas.microsoft.com/office/powerpoint/2010/main" val="139984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8305800" cy="353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Hydraulic Fracturing</a:t>
            </a:r>
          </a:p>
          <a:p>
            <a:r>
              <a:rPr lang="en-US" sz="2400" dirty="0" smtClean="0"/>
              <a:t>Break into rock physically</a:t>
            </a:r>
          </a:p>
          <a:p>
            <a:r>
              <a:rPr lang="en-US" sz="2400" dirty="0" smtClean="0"/>
              <a:t>Pump high pressure salt water underground to crack the rock</a:t>
            </a:r>
          </a:p>
          <a:p>
            <a:r>
              <a:rPr lang="en-US" sz="2400" dirty="0" smtClean="0"/>
              <a:t>Pump up the released natural gas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03387" cy="66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5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Fracking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898618" cy="353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Huge amount of water used!</a:t>
            </a:r>
          </a:p>
          <a:p>
            <a:r>
              <a:rPr lang="en-US" sz="2800" dirty="0" smtClean="0"/>
              <a:t>Underground water contamination</a:t>
            </a:r>
          </a:p>
          <a:p>
            <a:r>
              <a:rPr lang="en-US" sz="2800" dirty="0" smtClean="0"/>
              <a:t>Earthquakes</a:t>
            </a:r>
          </a:p>
          <a:p>
            <a:r>
              <a:rPr lang="en-US" sz="2800" dirty="0" smtClean="0"/>
              <a:t>Air quality contamination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661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Heating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89200"/>
            <a:ext cx="8153400" cy="353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Purposes:</a:t>
            </a:r>
          </a:p>
          <a:p>
            <a:pPr lvl="1"/>
            <a:r>
              <a:rPr lang="en-US" sz="2000" dirty="0" smtClean="0"/>
              <a:t>To calculate how much energy is lost through our windows each year</a:t>
            </a:r>
          </a:p>
          <a:p>
            <a:pPr lvl="1"/>
            <a:r>
              <a:rPr lang="en-US" sz="2000" dirty="0" smtClean="0"/>
              <a:t>To calculate how much money is wasted</a:t>
            </a:r>
          </a:p>
          <a:p>
            <a:pPr lvl="1"/>
            <a:r>
              <a:rPr lang="en-US" sz="2000" dirty="0" smtClean="0"/>
              <a:t>To practice our dimensional analysis skills</a:t>
            </a:r>
          </a:p>
          <a:p>
            <a:pPr marL="402336" lvl="1" indent="0">
              <a:buNone/>
            </a:pPr>
            <a:endParaRPr lang="en-US" sz="2000" dirty="0"/>
          </a:p>
          <a:p>
            <a:pPr marL="402336" lvl="1" indent="0">
              <a:buNone/>
            </a:pPr>
            <a:r>
              <a:rPr lang="en-US" sz="2000" dirty="0" smtClean="0"/>
              <a:t>Today: Do practice questions, Part A-D, Student questions 1-4 </a:t>
            </a:r>
          </a:p>
        </p:txBody>
      </p:sp>
    </p:spTree>
    <p:extLst>
      <p:ext uri="{BB962C8B-B14F-4D97-AF65-F5344CB8AC3E}">
        <p14:creationId xmlns:p14="http://schemas.microsoft.com/office/powerpoint/2010/main" val="16701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Petroleum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051018" cy="35306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“Crude Oil”: liquid mixture of hydrocarbons, sulfur, natural gas </a:t>
            </a:r>
          </a:p>
          <a:p>
            <a:r>
              <a:rPr lang="en-US" sz="2400" b="1" dirty="0" smtClean="0"/>
              <a:t>Must be refined to remove impurities/isolate hydrocarbons</a:t>
            </a:r>
          </a:p>
          <a:p>
            <a:r>
              <a:rPr lang="en-US" sz="2400" b="1" dirty="0" smtClean="0"/>
              <a:t>Formed underground by deposits of phytoplankton</a:t>
            </a:r>
          </a:p>
          <a:p>
            <a:r>
              <a:rPr lang="en-US" sz="2400" b="1" dirty="0" smtClean="0"/>
              <a:t>Most used fuel world-wide</a:t>
            </a:r>
          </a:p>
          <a:p>
            <a:pPr marL="0" indent="0">
              <a:buNone/>
            </a:pPr>
            <a:r>
              <a:rPr lang="en-US" sz="2400" b="1" dirty="0">
                <a:hlinkClick r:id="rId2"/>
              </a:rPr>
              <a:t>https://</a:t>
            </a:r>
            <a:r>
              <a:rPr lang="en-US" sz="2400" b="1" dirty="0" smtClean="0">
                <a:hlinkClick r:id="rId2"/>
              </a:rPr>
              <a:t>www.youtube.com/watch?v=8yASbM8M2vg</a:t>
            </a: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9189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7439830" cy="709865"/>
          </a:xfrm>
        </p:spPr>
        <p:txBody>
          <a:bodyPr/>
          <a:lstStyle/>
          <a:p>
            <a:r>
              <a:rPr lang="en-US" dirty="0" smtClean="0"/>
              <a:t>Petroleum: are we running 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59106"/>
            <a:ext cx="4648200" cy="4572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Reserves: Production (R/P Ratio): At current use of 30 billion barrels per year, we have about 40 years left (1.2 trillion barrels)</a:t>
            </a:r>
          </a:p>
          <a:p>
            <a:pPr lvl="1"/>
            <a:r>
              <a:rPr lang="en-US" sz="2000" dirty="0" smtClean="0"/>
              <a:t>1 barrel = 42 gallons</a:t>
            </a:r>
          </a:p>
          <a:p>
            <a:r>
              <a:rPr lang="en-US" sz="2400" dirty="0" smtClean="0"/>
              <a:t>Peak Oil = describes point of max. production</a:t>
            </a:r>
          </a:p>
          <a:p>
            <a:r>
              <a:rPr lang="en-US" sz="2400" dirty="0" err="1" smtClean="0"/>
              <a:t>Hubbert’s</a:t>
            </a:r>
            <a:r>
              <a:rPr lang="en-US" sz="2400" dirty="0" smtClean="0"/>
              <a:t> curve shows predicted mathematical rise/fall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255" y="2895600"/>
            <a:ext cx="4067821" cy="27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9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564"/>
            <a:ext cx="4648200" cy="3530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Tar Sands/Oil Sands: deposits of moist sand and clay containing 1-20% bitumen</a:t>
            </a:r>
          </a:p>
          <a:p>
            <a:pPr lvl="1"/>
            <a:r>
              <a:rPr lang="en-US" sz="2000" dirty="0" smtClean="0"/>
              <a:t>Removed by strip mining and then refined</a:t>
            </a:r>
          </a:p>
          <a:p>
            <a:r>
              <a:rPr lang="en-US" sz="2400" dirty="0" smtClean="0"/>
              <a:t>Oil shale: sedimentary rock that liquid petroleum can be extracted from</a:t>
            </a:r>
          </a:p>
          <a:p>
            <a:pPr lvl="1"/>
            <a:r>
              <a:rPr lang="en-US" sz="2000" dirty="0" smtClean="0"/>
              <a:t>Mostly in Colorado, Wyoming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066800"/>
            <a:ext cx="3413465" cy="498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9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6829760" cy="891180"/>
          </a:xfrm>
        </p:spPr>
        <p:txBody>
          <a:bodyPr/>
          <a:lstStyle/>
          <a:p>
            <a:r>
              <a:rPr lang="en-US" dirty="0" smtClean="0"/>
              <a:t>U.S. Fossil Fuel Trends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7286960" cy="861420"/>
          </a:xfrm>
        </p:spPr>
        <p:txBody>
          <a:bodyPr>
            <a:no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78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8" y="152400"/>
            <a:ext cx="6050484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839" y="3643369"/>
            <a:ext cx="5343525" cy="321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We Get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3276600" cy="353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Industrial Revolution</a:t>
            </a:r>
          </a:p>
          <a:p>
            <a:r>
              <a:rPr lang="en-US" sz="3600" dirty="0" smtClean="0"/>
              <a:t>Exponential Growth </a:t>
            </a:r>
          </a:p>
          <a:p>
            <a:r>
              <a:rPr lang="en-US" sz="3600" dirty="0" smtClean="0"/>
              <a:t>Energy Crisis</a:t>
            </a:r>
            <a:endParaRPr lang="en-US" sz="3600" dirty="0"/>
          </a:p>
        </p:txBody>
      </p:sp>
      <p:pic>
        <p:nvPicPr>
          <p:cNvPr id="4" name="Picture 3" descr="D:\Assets\Chapter_19\Images\Art_Labeled\19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2076" y="2362200"/>
            <a:ext cx="5276768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Energy Crisis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057400"/>
            <a:ext cx="8839200" cy="495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/>
              <a:t>Pre 1970 - Oil was plentiful and cheap</a:t>
            </a:r>
          </a:p>
          <a:p>
            <a:pPr eaLnBrk="1" hangingPunct="1">
              <a:defRPr/>
            </a:pPr>
            <a:r>
              <a:rPr lang="en-US" sz="2800" dirty="0" smtClean="0"/>
              <a:t>Formation of OPEC – started in 1960</a:t>
            </a:r>
            <a:endParaRPr lang="en-US" sz="2400" dirty="0"/>
          </a:p>
          <a:p>
            <a:pPr lvl="1">
              <a:defRPr/>
            </a:pPr>
            <a:r>
              <a:rPr lang="en-US" sz="2200" dirty="0" smtClean="0"/>
              <a:t>Algeria, Angola, Ecuador, Iran, Iraq, Kuwait, Libya, Nigeria, Qatar, Saudi Arabia, UAE, and Venezuela</a:t>
            </a:r>
          </a:p>
          <a:p>
            <a:pPr eaLnBrk="1" hangingPunct="1">
              <a:defRPr/>
            </a:pPr>
            <a:r>
              <a:rPr lang="en-US" sz="2400" dirty="0" smtClean="0"/>
              <a:t>79% of world reserves &amp; 44% of world production</a:t>
            </a:r>
          </a:p>
          <a:p>
            <a:pPr eaLnBrk="1" hangingPunct="1">
              <a:defRPr/>
            </a:pPr>
            <a:r>
              <a:rPr lang="en-US" sz="2400" dirty="0" smtClean="0"/>
              <a:t>Goals:  </a:t>
            </a:r>
          </a:p>
          <a:p>
            <a:pPr lvl="1">
              <a:defRPr/>
            </a:pPr>
            <a:r>
              <a:rPr lang="en-US" sz="2200" dirty="0" smtClean="0"/>
              <a:t>Safeguarding interests by setting the price of a barrel of oil</a:t>
            </a:r>
          </a:p>
          <a:p>
            <a:pPr lvl="1">
              <a:defRPr/>
            </a:pPr>
            <a:r>
              <a:rPr lang="en-US" sz="2200" dirty="0" smtClean="0"/>
              <a:t>ensuring stable supply and demand in int’l oil markets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Events of the 1970’s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82296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Arab members of OPEC refuse to ship oil to the U.S. and most of Western Europe (1973)</a:t>
            </a:r>
          </a:p>
          <a:p>
            <a:pPr lvl="1" eaLnBrk="1" hangingPunct="1">
              <a:defRPr/>
            </a:pPr>
            <a:r>
              <a:rPr lang="en-US" sz="2400" dirty="0" smtClean="0"/>
              <a:t>Wanted countries to stop supporting Israel in Yom Kippur War with Syria &amp; Egypt</a:t>
            </a:r>
          </a:p>
          <a:p>
            <a:pPr lvl="1" eaLnBrk="1" hangingPunct="1">
              <a:defRPr/>
            </a:pPr>
            <a:r>
              <a:rPr lang="en-US" sz="2400" dirty="0" smtClean="0"/>
              <a:t>U.S. was using cheap oil to make other products (particularly plastics) and selling them back to OPEC countries at up to 300% mark up</a:t>
            </a:r>
          </a:p>
          <a:p>
            <a:pPr eaLnBrk="1" hangingPunct="1">
              <a:defRPr/>
            </a:pPr>
            <a:r>
              <a:rPr lang="en-US" sz="2400" dirty="0" smtClean="0"/>
              <a:t>Revolution in Iran slows production (1979)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Image:Line at a gas station, June 15, 197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7239000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3139479"/>
            <a:ext cx="3734223" cy="3715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Consequences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864382" y="2489200"/>
            <a:ext cx="7746218" cy="35306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sz="3600" dirty="0" smtClean="0"/>
              <a:t>Petroleum prices quadruple</a:t>
            </a:r>
          </a:p>
          <a:p>
            <a:pPr eaLnBrk="1" hangingPunct="1">
              <a:defRPr/>
            </a:pPr>
            <a:r>
              <a:rPr lang="en-US" sz="3600" dirty="0" smtClean="0"/>
              <a:t>Schools close in the winter for lack of heating oil</a:t>
            </a:r>
          </a:p>
          <a:p>
            <a:pPr eaLnBrk="1" hangingPunct="1">
              <a:defRPr/>
            </a:pPr>
            <a:r>
              <a:rPr lang="en-US" sz="3600" dirty="0" smtClean="0"/>
              <a:t>Manufacturing plants close or lay people off</a:t>
            </a:r>
          </a:p>
          <a:p>
            <a:pPr eaLnBrk="1" hangingPunct="1">
              <a:defRPr/>
            </a:pPr>
            <a:r>
              <a:rPr lang="en-US" sz="3600" dirty="0" smtClean="0"/>
              <a:t>Increased interest in alternative energies</a:t>
            </a:r>
          </a:p>
          <a:p>
            <a:pPr eaLnBrk="1" hangingPunct="1">
              <a:defRPr/>
            </a:pPr>
            <a:r>
              <a:rPr lang="en-US" sz="3600" dirty="0" smtClean="0"/>
              <a:t>Global recession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2531</TotalTime>
  <Words>896</Words>
  <Application>Microsoft Office PowerPoint</Application>
  <PresentationFormat>On-screen Show (4:3)</PresentationFormat>
  <Paragraphs>112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Wingdings</vt:lpstr>
      <vt:lpstr>Wingdings 3</vt:lpstr>
      <vt:lpstr>Ion Boardroom</vt:lpstr>
      <vt:lpstr>APES 2/6</vt:lpstr>
      <vt:lpstr>Classroom Heating Lab</vt:lpstr>
      <vt:lpstr>U.S. Fossil Fuel Trends</vt:lpstr>
      <vt:lpstr>PowerPoint Presentation</vt:lpstr>
      <vt:lpstr>How Did We Get Here?</vt:lpstr>
      <vt:lpstr>Energy Crisis</vt:lpstr>
      <vt:lpstr>Events of the 1970’s</vt:lpstr>
      <vt:lpstr>PowerPoint Presentation</vt:lpstr>
      <vt:lpstr>Consequences</vt:lpstr>
      <vt:lpstr>Establishment of Strategic Petroleum Reserves in 1975</vt:lpstr>
      <vt:lpstr>National Petroleum Reserve</vt:lpstr>
      <vt:lpstr>Arctic Nat’l Wildlife Refuge</vt:lpstr>
      <vt:lpstr>Keystone XL Pipeline</vt:lpstr>
      <vt:lpstr>Due Friday</vt:lpstr>
      <vt:lpstr>Types of Fossil Fuels: Coal</vt:lpstr>
      <vt:lpstr>PowerPoint Presentation</vt:lpstr>
      <vt:lpstr>Natural Gas</vt:lpstr>
      <vt:lpstr>Fracking</vt:lpstr>
      <vt:lpstr>Consequences of Fracking</vt:lpstr>
      <vt:lpstr>Petroleum</vt:lpstr>
      <vt:lpstr>Petroleum: are we running out?</vt:lpstr>
      <vt:lpstr>Other Options</vt:lpstr>
    </vt:vector>
  </TitlesOfParts>
  <Company>Tahoma School District No. 409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Consumption &amp; Conservation</dc:title>
  <dc:creator>vmunro</dc:creator>
  <cp:lastModifiedBy>Tyrell Hardtke</cp:lastModifiedBy>
  <cp:revision>66</cp:revision>
  <dcterms:created xsi:type="dcterms:W3CDTF">2011-03-30T02:49:44Z</dcterms:created>
  <dcterms:modified xsi:type="dcterms:W3CDTF">2018-02-06T15:30:58Z</dcterms:modified>
</cp:coreProperties>
</file>