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44" r:id="rId2"/>
    <p:sldId id="345" r:id="rId3"/>
    <p:sldId id="349" r:id="rId4"/>
    <p:sldId id="346" r:id="rId5"/>
    <p:sldId id="331" r:id="rId6"/>
    <p:sldId id="332" r:id="rId7"/>
    <p:sldId id="342" r:id="rId8"/>
    <p:sldId id="343" r:id="rId9"/>
    <p:sldId id="333" r:id="rId10"/>
    <p:sldId id="334" r:id="rId11"/>
    <p:sldId id="335" r:id="rId12"/>
    <p:sldId id="336" r:id="rId13"/>
    <p:sldId id="337" r:id="rId14"/>
    <p:sldId id="338" r:id="rId15"/>
    <p:sldId id="347" r:id="rId16"/>
    <p:sldId id="348" r:id="rId1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6" autoAdjust="0"/>
  </p:normalViewPr>
  <p:slideViewPr>
    <p:cSldViewPr>
      <p:cViewPr varScale="1">
        <p:scale>
          <a:sx n="57" d="100"/>
          <a:sy n="57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704C75B-EEC6-4DF5-A966-F68AE3DC98C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322BDED-456F-48FB-84DB-232C256F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2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5F21BCE-258D-4AC3-9A34-D197670F8078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AC09E96-BC99-40E7-BD19-0A6D671BF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8934141-5970-4CF1-A1B0-D272951999F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112422-A160-44F6-B478-06B5D8DC4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ASbM8M2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569205"/>
            <a:ext cx="5917679" cy="1103077"/>
          </a:xfrm>
        </p:spPr>
        <p:txBody>
          <a:bodyPr/>
          <a:lstStyle/>
          <a:p>
            <a:r>
              <a:rPr lang="en-US" dirty="0" smtClean="0"/>
              <a:t>APES 2/8/18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560" y="5105400"/>
            <a:ext cx="5917679" cy="8614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Take out your classroom heating lab to review; get a computer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99747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4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305800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Hydraulic Fracturing</a:t>
            </a:r>
          </a:p>
          <a:p>
            <a:r>
              <a:rPr lang="en-US" sz="2400" dirty="0" smtClean="0"/>
              <a:t>Break into rock physically</a:t>
            </a:r>
          </a:p>
          <a:p>
            <a:r>
              <a:rPr lang="en-US" sz="2400" dirty="0" smtClean="0"/>
              <a:t>Pump high pressure salt water underground to crack the rock</a:t>
            </a:r>
          </a:p>
          <a:p>
            <a:r>
              <a:rPr lang="en-US" sz="2400" dirty="0" smtClean="0"/>
              <a:t>Pump up the released natural gas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03387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353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Huge amount of water used!</a:t>
            </a:r>
          </a:p>
          <a:p>
            <a:r>
              <a:rPr lang="en-US" sz="2800" dirty="0" smtClean="0"/>
              <a:t>Underground water contamination</a:t>
            </a:r>
          </a:p>
          <a:p>
            <a:r>
              <a:rPr lang="en-US" sz="2800" dirty="0" smtClean="0"/>
              <a:t>Earthquakes</a:t>
            </a:r>
          </a:p>
          <a:p>
            <a:r>
              <a:rPr lang="en-US" sz="2800" dirty="0" smtClean="0"/>
              <a:t>Air quality contamination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6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051018" cy="3530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“Crude Oil”: liquid mixture of hydrocarbons, sulfur, natural gas </a:t>
            </a:r>
          </a:p>
          <a:p>
            <a:r>
              <a:rPr lang="en-US" sz="2400" b="1" dirty="0" smtClean="0"/>
              <a:t>Must be refined to remove impurities/isolate hydrocarbons</a:t>
            </a:r>
          </a:p>
          <a:p>
            <a:r>
              <a:rPr lang="en-US" sz="2400" b="1" dirty="0" smtClean="0"/>
              <a:t>Formed underground by deposits of phytoplankton</a:t>
            </a:r>
          </a:p>
          <a:p>
            <a:r>
              <a:rPr lang="en-US" sz="2400" b="1" dirty="0" smtClean="0"/>
              <a:t>Most used fuel world-wide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www.youtube.com/watch?v=8yASbM8M2vg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18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39830" cy="709865"/>
          </a:xfrm>
        </p:spPr>
        <p:txBody>
          <a:bodyPr/>
          <a:lstStyle/>
          <a:p>
            <a:r>
              <a:rPr lang="en-US" dirty="0" smtClean="0"/>
              <a:t>Petroleum: are we running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9106"/>
            <a:ext cx="46482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Reserves: Production (R/P Ratio): At current use of 30 billion barrels per year, we have about 40 years left (1.2 trillion barrels)</a:t>
            </a:r>
          </a:p>
          <a:p>
            <a:pPr lvl="1"/>
            <a:r>
              <a:rPr lang="en-US" sz="2000" dirty="0" smtClean="0"/>
              <a:t>1 barrel = 42 gallons</a:t>
            </a:r>
          </a:p>
          <a:p>
            <a:r>
              <a:rPr lang="en-US" sz="2400" dirty="0" smtClean="0"/>
              <a:t>Peak Oil = describes point of max. production</a:t>
            </a:r>
          </a:p>
          <a:p>
            <a:r>
              <a:rPr lang="en-US" sz="2400" dirty="0" err="1" smtClean="0"/>
              <a:t>Hubbert’s</a:t>
            </a:r>
            <a:r>
              <a:rPr lang="en-US" sz="2400" dirty="0" smtClean="0"/>
              <a:t> curve shows predicted mathematical rise/fall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55" y="2895600"/>
            <a:ext cx="4067821" cy="27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564"/>
            <a:ext cx="4648200" cy="353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Tar Sands/Oil Sands: deposits of moist sand and clay containing 1-20% bitumen</a:t>
            </a:r>
          </a:p>
          <a:p>
            <a:pPr lvl="1"/>
            <a:r>
              <a:rPr lang="en-US" sz="2000" dirty="0" smtClean="0"/>
              <a:t>Removed by strip mining and then refined</a:t>
            </a:r>
          </a:p>
          <a:p>
            <a:r>
              <a:rPr lang="en-US" sz="2400" dirty="0" smtClean="0"/>
              <a:t>Oil shale: sedimentary rock that liquid petroleum can be extracted from</a:t>
            </a:r>
          </a:p>
          <a:p>
            <a:pPr lvl="1"/>
            <a:r>
              <a:rPr lang="en-US" sz="2000" dirty="0" smtClean="0"/>
              <a:t>Mostly in Colorado, Wyoming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413465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No calculators!</a:t>
            </a:r>
          </a:p>
        </p:txBody>
      </p:sp>
    </p:spTree>
    <p:extLst>
      <p:ext uri="{BB962C8B-B14F-4D97-AF65-F5344CB8AC3E}">
        <p14:creationId xmlns:p14="http://schemas.microsoft.com/office/powerpoint/2010/main" val="390817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2004 Math Practice </a:t>
            </a:r>
          </a:p>
          <a:p>
            <a:r>
              <a:rPr lang="en-US" dirty="0" smtClean="0"/>
              <a:t>Module 35 chart</a:t>
            </a:r>
          </a:p>
        </p:txBody>
      </p:sp>
    </p:spTree>
    <p:extLst>
      <p:ext uri="{BB962C8B-B14F-4D97-AF65-F5344CB8AC3E}">
        <p14:creationId xmlns:p14="http://schemas.microsoft.com/office/powerpoint/2010/main" val="413579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74818" cy="353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are three sites in North America where we get fossil fuels? </a:t>
            </a:r>
          </a:p>
          <a:p>
            <a:r>
              <a:rPr lang="en-US" sz="2800" b="1" dirty="0" smtClean="0"/>
              <a:t>What is (at least) one site that is controversial, and why?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944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Heating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Compare the values you got in Table 1 with your table partner</a:t>
            </a:r>
          </a:p>
          <a:p>
            <a:r>
              <a:rPr lang="en-US" sz="2400" dirty="0" smtClean="0"/>
              <a:t>Compare answers to analysis questions #1 and #4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3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6440" y="3087923"/>
            <a:ext cx="5917679" cy="2550877"/>
          </a:xfrm>
        </p:spPr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01" y="152400"/>
            <a:ext cx="598714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Fossil Fuels: Coal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76" y="2258546"/>
            <a:ext cx="7848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abundant; from decomposed plant materials under high pressure</a:t>
            </a:r>
          </a:p>
          <a:p>
            <a:r>
              <a:rPr lang="en-US" sz="2400" dirty="0" smtClean="0"/>
              <a:t>#1 fuel in China and U.S. for electricity</a:t>
            </a:r>
          </a:p>
          <a:p>
            <a:r>
              <a:rPr lang="en-US" sz="2400" dirty="0" smtClean="0"/>
              <a:t>Varies in potential energy</a:t>
            </a:r>
          </a:p>
          <a:p>
            <a:pPr lvl="1"/>
            <a:r>
              <a:rPr lang="en-US" sz="2000" dirty="0" smtClean="0"/>
              <a:t>Peat- least compressed/most water</a:t>
            </a:r>
          </a:p>
          <a:p>
            <a:pPr lvl="1"/>
            <a:r>
              <a:rPr lang="en-US" sz="2000" dirty="0" smtClean="0"/>
              <a:t>Lignite</a:t>
            </a:r>
          </a:p>
          <a:p>
            <a:pPr lvl="1"/>
            <a:r>
              <a:rPr lang="en-US" sz="2000" dirty="0" smtClean="0"/>
              <a:t>Bituminous (most common in U.S.)</a:t>
            </a:r>
          </a:p>
          <a:p>
            <a:pPr lvl="1"/>
            <a:r>
              <a:rPr lang="en-US" sz="2000" dirty="0" smtClean="0"/>
              <a:t>Anthracite- most compressed</a:t>
            </a:r>
          </a:p>
          <a:p>
            <a:pPr marL="402336" lvl="1" indent="0">
              <a:buNone/>
            </a:pPr>
            <a:r>
              <a:rPr lang="en-US" sz="2000" dirty="0" smtClean="0"/>
              <a:t>Coal also varies in impurities (sulfur, mercury, arsenic)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249" y="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53" y="2670173"/>
            <a:ext cx="2391606" cy="1757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609" y="4323789"/>
            <a:ext cx="2107533" cy="15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074"/>
            <a:ext cx="5086350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" y="52249"/>
            <a:ext cx="4968456" cy="3312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08212"/>
            <a:ext cx="7696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5029200"/>
            <a:ext cx="7670018" cy="1447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Turbine: spins, generating kinetic energy</a:t>
            </a:r>
          </a:p>
          <a:p>
            <a:r>
              <a:rPr lang="en-US" sz="2000" b="1" dirty="0" smtClean="0"/>
              <a:t>Generator: converts kinetic energy to electricity</a:t>
            </a:r>
          </a:p>
          <a:p>
            <a:r>
              <a:rPr lang="en-US" sz="2000" b="1" dirty="0" smtClean="0"/>
              <a:t>Transformer: passes electricity from plant to power lines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800"/>
            <a:ext cx="85988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363160" cy="1206501"/>
          </a:xfrm>
        </p:spPr>
        <p:txBody>
          <a:bodyPr/>
          <a:lstStyle/>
          <a:p>
            <a:r>
              <a:rPr lang="en-US" dirty="0" smtClean="0"/>
              <a:t>Cogeneration of electricity and heat increases efficiency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Cogeneration = capturing escaping heat energy and using it to heat water or air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117627"/>
            <a:ext cx="5610560" cy="37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670018" cy="353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Mostly methane (CH4)</a:t>
            </a:r>
          </a:p>
          <a:p>
            <a:r>
              <a:rPr lang="en-US" sz="2400" dirty="0" smtClean="0"/>
              <a:t>Usually extracted above deposits of coal or crude oil (gases rise!)</a:t>
            </a:r>
          </a:p>
          <a:p>
            <a:r>
              <a:rPr lang="en-US" sz="2400" dirty="0" smtClean="0"/>
              <a:t>Versatile, clean burning (less CO2 and impurities)</a:t>
            </a:r>
          </a:p>
          <a:p>
            <a:r>
              <a:rPr lang="en-US" sz="2400" dirty="0" smtClean="0"/>
              <a:t>We’ve exhausted the accessible stuff, so now we are fracking and finding it offshore</a:t>
            </a:r>
          </a:p>
          <a:p>
            <a:pPr lvl="1"/>
            <a:r>
              <a:rPr lang="en-US" sz="2000" dirty="0" smtClean="0"/>
              <a:t>California, Gulf of Mexico = most potential</a:t>
            </a:r>
          </a:p>
        </p:txBody>
      </p:sp>
    </p:spTree>
    <p:extLst>
      <p:ext uri="{BB962C8B-B14F-4D97-AF65-F5344CB8AC3E}">
        <p14:creationId xmlns:p14="http://schemas.microsoft.com/office/powerpoint/2010/main" val="13998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2562</TotalTime>
  <Words>393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APES 2/8/18</vt:lpstr>
      <vt:lpstr>Mental Warm-Up</vt:lpstr>
      <vt:lpstr>Classroom Heating Lab</vt:lpstr>
      <vt:lpstr>Fossil Fuels</vt:lpstr>
      <vt:lpstr>Types of Fossil Fuels: Coal</vt:lpstr>
      <vt:lpstr>PowerPoint Presentation</vt:lpstr>
      <vt:lpstr>PowerPoint Presentation</vt:lpstr>
      <vt:lpstr>Cogeneration of electricity and heat increases efficiency  Cogeneration = capturing escaping heat energy and using it to heat water or air </vt:lpstr>
      <vt:lpstr>Natural Gas</vt:lpstr>
      <vt:lpstr>Fracking</vt:lpstr>
      <vt:lpstr>Consequences of Fracking</vt:lpstr>
      <vt:lpstr>Petroleum</vt:lpstr>
      <vt:lpstr>Petroleum: are we running out?</vt:lpstr>
      <vt:lpstr>Other Options</vt:lpstr>
      <vt:lpstr>Math Practice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Consumption &amp; Conservation</dc:title>
  <dc:creator>vmunro</dc:creator>
  <cp:lastModifiedBy>Tyrell Hardtke</cp:lastModifiedBy>
  <cp:revision>71</cp:revision>
  <dcterms:created xsi:type="dcterms:W3CDTF">2011-03-30T02:49:44Z</dcterms:created>
  <dcterms:modified xsi:type="dcterms:W3CDTF">2018-02-08T04:42:37Z</dcterms:modified>
</cp:coreProperties>
</file>