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8"/>
  </p:notesMasterIdLst>
  <p:sldIdLst>
    <p:sldId id="309" r:id="rId2"/>
    <p:sldId id="313" r:id="rId3"/>
    <p:sldId id="312" r:id="rId4"/>
    <p:sldId id="292" r:id="rId5"/>
    <p:sldId id="299" r:id="rId6"/>
    <p:sldId id="294" r:id="rId7"/>
    <p:sldId id="301" r:id="rId8"/>
    <p:sldId id="302" r:id="rId9"/>
    <p:sldId id="308" r:id="rId10"/>
    <p:sldId id="300" r:id="rId11"/>
    <p:sldId id="305" r:id="rId12"/>
    <p:sldId id="314" r:id="rId13"/>
    <p:sldId id="298" r:id="rId14"/>
    <p:sldId id="304" r:id="rId15"/>
    <p:sldId id="310" r:id="rId16"/>
    <p:sldId id="311" r:id="rId17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6pPr>
    <a:lvl7pPr marL="27432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7pPr>
    <a:lvl8pPr marL="32004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8pPr>
    <a:lvl9pPr marL="36576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38" autoAdjust="0"/>
  </p:normalViewPr>
  <p:slideViewPr>
    <p:cSldViewPr snapToGrid="0" snapToObjects="1">
      <p:cViewPr varScale="1">
        <p:scale>
          <a:sx n="52" d="100"/>
          <a:sy n="52" d="100"/>
        </p:scale>
        <p:origin x="582" y="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E0DBF-FCA6-46AE-B305-9F5855D034C2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F79A0-7386-4035-BCB3-FD1D0C252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23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smtClean="0"/>
              <a:t>Buffers</a:t>
            </a:r>
            <a:r>
              <a:rPr lang="en-US" altLang="en-US" smtClean="0"/>
              <a:t> </a:t>
            </a:r>
            <a:r>
              <a:rPr lang="en-US" altLang="en-US" smtClean="0">
                <a:sym typeface="Wingdings" panose="05000000000000000000" pitchFamily="2" charset="2"/>
              </a:rPr>
              <a:t> Neutralize acid; calcium carbonate (CaCO</a:t>
            </a:r>
            <a:r>
              <a:rPr lang="en-US" altLang="en-US" baseline="-25000" smtClean="0">
                <a:sym typeface="Wingdings" panose="05000000000000000000" pitchFamily="2" charset="2"/>
              </a:rPr>
              <a:t>3 </a:t>
            </a:r>
            <a:r>
              <a:rPr lang="en-US" altLang="en-US" smtClean="0">
                <a:sym typeface="Wingdings" panose="05000000000000000000" pitchFamily="2" charset="2"/>
              </a:rPr>
              <a:t>- limestone)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smtClean="0">
                <a:sym typeface="Wingdings" panose="05000000000000000000" pitchFamily="2" charset="2"/>
              </a:rPr>
              <a:t> 	Found naturally in some soil/bedrock, many farmers add “lye”</a:t>
            </a:r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FD083B-97B5-4740-AE99-B889C5EB1203}" type="slidenum">
              <a:rPr lang="en-US" altLang="en-US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697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14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7102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447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141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39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39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58892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4B09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Lucida Grande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10464800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dirty="0">
                <a:sym typeface="Lucida Grande" charset="0"/>
              </a:rPr>
              <a:t>Second level</a:t>
            </a:r>
          </a:p>
          <a:p>
            <a:pPr lvl="2"/>
            <a:r>
              <a:rPr lang="en-US" dirty="0">
                <a:sym typeface="Lucida Grande" charset="0"/>
              </a:rPr>
              <a:t>Third level</a:t>
            </a:r>
          </a:p>
          <a:p>
            <a:pPr lvl="3"/>
            <a:r>
              <a:rPr lang="en-US" dirty="0">
                <a:sym typeface="Lucida Grande" charset="0"/>
              </a:rPr>
              <a:t>Fourth level</a:t>
            </a:r>
          </a:p>
          <a:p>
            <a:pPr lvl="4"/>
            <a:r>
              <a:rPr lang="en-US" dirty="0">
                <a:sym typeface="Lucida Grand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10001"/>
          </a:solidFill>
          <a:latin typeface="Helvetica"/>
          <a:ea typeface="MS PGothic" pitchFamily="34" charset="-128"/>
          <a:cs typeface="Helvetica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MS PGothic" pitchFamily="34" charset="-128"/>
          <a:cs typeface="MS PGothic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Lucida Grande" charset="0"/>
          <a:ea typeface="ＭＳ Ｐゴシック" charset="0"/>
          <a:sym typeface="Lucida Grande" charset="0"/>
        </a:defRPr>
      </a:lvl9pPr>
    </p:titleStyle>
    <p:bodyStyle>
      <a:lvl1pPr marL="5715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1pPr>
      <a:lvl2pPr marL="8509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2pPr>
      <a:lvl3pPr marL="12319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3pPr>
      <a:lvl4pPr marL="16129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4pPr>
      <a:lvl5pPr marL="1993900" indent="-571500" algn="l" rtl="0" eaLnBrk="0" fontAlgn="base" hangingPunct="0">
        <a:spcBef>
          <a:spcPts val="4200"/>
        </a:spcBef>
        <a:spcAft>
          <a:spcPct val="0"/>
        </a:spcAft>
        <a:buClrTx/>
        <a:buSzPct val="100000"/>
        <a:buFont typeface="Arial"/>
        <a:buChar char="•"/>
        <a:defRPr sz="3600">
          <a:solidFill>
            <a:srgbClr val="010001"/>
          </a:solidFill>
          <a:latin typeface="Arial"/>
          <a:ea typeface="MS PGothic" pitchFamily="34" charset="-128"/>
          <a:cs typeface="Arial"/>
          <a:sym typeface="Lucida Grande" charset="0"/>
        </a:defRPr>
      </a:lvl5pPr>
      <a:lvl6pPr marL="2260600" indent="-381000" algn="l" rtl="0" fontAlgn="base">
        <a:spcBef>
          <a:spcPts val="4200"/>
        </a:spcBef>
        <a:spcAft>
          <a:spcPct val="0"/>
        </a:spcAft>
        <a:buClr>
          <a:srgbClr val="FEFFFE"/>
        </a:buClr>
        <a:buSzPct val="100000"/>
        <a:buFont typeface="Lucida Grande" charset="0"/>
        <a:buChar char="•"/>
        <a:defRPr sz="3800">
          <a:solidFill>
            <a:schemeClr val="tx1"/>
          </a:solidFill>
          <a:latin typeface="+mn-lt"/>
          <a:ea typeface="+mn-ea"/>
          <a:sym typeface="Lucida Grande" charset="0"/>
        </a:defRPr>
      </a:lvl6pPr>
      <a:lvl7pPr marL="2717800" indent="-381000" algn="l" rtl="0" fontAlgn="base">
        <a:spcBef>
          <a:spcPts val="4200"/>
        </a:spcBef>
        <a:spcAft>
          <a:spcPct val="0"/>
        </a:spcAft>
        <a:buClr>
          <a:srgbClr val="FEFFFE"/>
        </a:buClr>
        <a:buSzPct val="100000"/>
        <a:buFont typeface="Lucida Grande" charset="0"/>
        <a:buChar char="•"/>
        <a:defRPr sz="3800">
          <a:solidFill>
            <a:schemeClr val="tx1"/>
          </a:solidFill>
          <a:latin typeface="+mn-lt"/>
          <a:ea typeface="+mn-ea"/>
          <a:sym typeface="Lucida Grande" charset="0"/>
        </a:defRPr>
      </a:lvl7pPr>
      <a:lvl8pPr marL="3175000" indent="-381000" algn="l" rtl="0" fontAlgn="base">
        <a:spcBef>
          <a:spcPts val="4200"/>
        </a:spcBef>
        <a:spcAft>
          <a:spcPct val="0"/>
        </a:spcAft>
        <a:buClr>
          <a:srgbClr val="FEFFFE"/>
        </a:buClr>
        <a:buSzPct val="100000"/>
        <a:buFont typeface="Lucida Grande" charset="0"/>
        <a:buChar char="•"/>
        <a:defRPr sz="3800">
          <a:solidFill>
            <a:schemeClr val="tx1"/>
          </a:solidFill>
          <a:latin typeface="+mn-lt"/>
          <a:ea typeface="+mn-ea"/>
          <a:sym typeface="Lucida Grande" charset="0"/>
        </a:defRPr>
      </a:lvl8pPr>
      <a:lvl9pPr marL="3632200" indent="-381000" algn="l" rtl="0" fontAlgn="base">
        <a:spcBef>
          <a:spcPts val="4200"/>
        </a:spcBef>
        <a:spcAft>
          <a:spcPct val="0"/>
        </a:spcAft>
        <a:buClr>
          <a:srgbClr val="FEFFFE"/>
        </a:buClr>
        <a:buSzPct val="100000"/>
        <a:buFont typeface="Lucida Grande" charset="0"/>
        <a:buChar char="•"/>
        <a:defRPr sz="3800">
          <a:solidFill>
            <a:schemeClr val="tx1"/>
          </a:solidFill>
          <a:latin typeface="+mn-lt"/>
          <a:ea typeface="+mn-ea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ytimes.com/2018/03/13/world/asia/china-xi-jinping-congress-pollution-corrup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how.com/how-does_5113845_do-smokestack-scrubbers-work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f8cuvl62V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b="0" dirty="0" smtClean="0">
                <a:latin typeface="Gill Sans Ultra Bold" panose="020B0A02020104020203" pitchFamily="34" charset="0"/>
              </a:rPr>
              <a:t>APES </a:t>
            </a:r>
            <a:r>
              <a:rPr lang="en-US" sz="7200" b="0" dirty="0" smtClean="0">
                <a:latin typeface="Gill Sans Ultra Bold" panose="020B0A02020104020203" pitchFamily="34" charset="0"/>
              </a:rPr>
              <a:t>3</a:t>
            </a:r>
            <a:r>
              <a:rPr lang="en-US" sz="7200" b="0" dirty="0" smtClean="0">
                <a:latin typeface="Gill Sans Ultra Bold" panose="020B0A02020104020203" pitchFamily="34" charset="0"/>
              </a:rPr>
              <a:t>/13</a:t>
            </a:r>
            <a:endParaRPr lang="en-US" sz="7200" b="0" dirty="0">
              <a:latin typeface="Gill Sans Ultra Bold" panose="020B0A020201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Find a partner who WAS NOT in your original Smog Lab Group</a:t>
            </a:r>
            <a:endParaRPr lang="en-US" dirty="0" smtClean="0"/>
          </a:p>
          <a:p>
            <a:r>
              <a:rPr lang="en-US" dirty="0" smtClean="0"/>
              <a:t>Get a laptop for taking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867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 Rain/Deposition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322" y="4456471"/>
            <a:ext cx="10464800" cy="30591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0 + NOx          HNO</a:t>
            </a:r>
            <a:r>
              <a:rPr lang="en-US" baseline="-25000" dirty="0" smtClean="0"/>
              <a:t>3</a:t>
            </a:r>
            <a:r>
              <a:rPr lang="en-US" dirty="0" smtClean="0"/>
              <a:t>              H</a:t>
            </a:r>
            <a:r>
              <a:rPr lang="en-US" baseline="30000" dirty="0" smtClean="0"/>
              <a:t>+</a:t>
            </a:r>
            <a:r>
              <a:rPr lang="en-US" dirty="0" smtClean="0"/>
              <a:t> + NO</a:t>
            </a:r>
            <a:r>
              <a:rPr lang="en-US" baseline="30000" dirty="0" smtClean="0"/>
              <a:t>3-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0 + SO</a:t>
            </a:r>
            <a:r>
              <a:rPr lang="en-US" baseline="-25000" dirty="0" smtClean="0"/>
              <a:t>2</a:t>
            </a:r>
            <a:r>
              <a:rPr lang="en-US" dirty="0" smtClean="0"/>
              <a:t>          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          2H</a:t>
            </a:r>
            <a:r>
              <a:rPr lang="en-US" baseline="30000" dirty="0" smtClean="0"/>
              <a:t>+</a:t>
            </a:r>
            <a:r>
              <a:rPr lang="en-US" dirty="0" smtClean="0"/>
              <a:t> + 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</a:t>
            </a:r>
          </a:p>
          <a:p>
            <a:pPr marL="0" indent="0">
              <a:buNone/>
            </a:pPr>
            <a:endParaRPr lang="en-US" baseline="30000" dirty="0" smtClean="0"/>
          </a:p>
          <a:p>
            <a:pPr marL="0" indent="0">
              <a:buNone/>
            </a:pPr>
            <a:endParaRPr lang="en-US" baseline="30000" dirty="0"/>
          </a:p>
          <a:p>
            <a:pPr marL="0" indent="0">
              <a:buNone/>
            </a:pPr>
            <a:r>
              <a:rPr lang="en-US" dirty="0" smtClean="0"/>
              <a:t>When the acids dissociate into ions, they cause damage to living tissues and non-living, softer materials</a:t>
            </a:r>
            <a:endParaRPr lang="en-US" baseline="300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731342" y="3421626"/>
            <a:ext cx="825910" cy="44245"/>
          </a:xfrm>
          <a:prstGeom prst="straightConnector1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44450">
            <a:solidFill>
              <a:schemeClr val="bg1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6346722" y="4456471"/>
            <a:ext cx="825910" cy="44245"/>
          </a:xfrm>
          <a:prstGeom prst="straightConnector1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44450">
            <a:solidFill>
              <a:schemeClr val="bg1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3731342" y="4478594"/>
            <a:ext cx="825910" cy="44245"/>
          </a:xfrm>
          <a:prstGeom prst="straightConnector1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44450">
            <a:solidFill>
              <a:schemeClr val="bg1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6502400" y="3406878"/>
            <a:ext cx="825910" cy="44245"/>
          </a:xfrm>
          <a:prstGeom prst="straightConnector1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 w="44450">
            <a:solidFill>
              <a:schemeClr val="bg1"/>
            </a:solidFill>
            <a:tailEnd type="triangle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2528342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some areas have acid rain and others don’t?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310" y="3834581"/>
            <a:ext cx="5512619" cy="4651939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dirty="0" smtClean="0"/>
              <a:t>Use of coal</a:t>
            </a:r>
          </a:p>
          <a:p>
            <a:pPr marL="742950" indent="-742950">
              <a:buAutoNum type="arabicPeriod"/>
            </a:pPr>
            <a:r>
              <a:rPr lang="en-US" dirty="0" smtClean="0"/>
              <a:t>Winds carry emissions to neighboring states/countries</a:t>
            </a:r>
          </a:p>
          <a:p>
            <a:pPr marL="742950" indent="-742950">
              <a:buAutoNum type="arabicPeriod"/>
            </a:pPr>
            <a:r>
              <a:rPr lang="en-US" dirty="0" smtClean="0"/>
              <a:t>Soil types can contain natural buffers- </a:t>
            </a:r>
            <a:r>
              <a:rPr lang="en-US" dirty="0" err="1" smtClean="0"/>
              <a:t>CaO</a:t>
            </a:r>
            <a:r>
              <a:rPr lang="en-US" dirty="0" smtClean="0"/>
              <a:t> (lime) or CaCO</a:t>
            </a:r>
            <a:r>
              <a:rPr lang="en-US" baseline="-25000" dirty="0" smtClean="0"/>
              <a:t>3</a:t>
            </a:r>
            <a:r>
              <a:rPr lang="en-US" dirty="0" smtClean="0"/>
              <a:t> (limestone) neutralize acids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2705100"/>
            <a:ext cx="58674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5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Pollution (Module 48)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67" y="3438658"/>
            <a:ext cx="7108890" cy="3768240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dirty="0" smtClean="0"/>
              <a:t>Removal of Particulate Matter (mostly power plants)</a:t>
            </a:r>
          </a:p>
          <a:p>
            <a:pPr marL="1022350" lvl="1" indent="-742950">
              <a:buAutoNum type="alphaLcPeriod"/>
            </a:pPr>
            <a:r>
              <a:rPr lang="en-US" dirty="0" smtClean="0"/>
              <a:t>Baghouse filters: </a:t>
            </a:r>
            <a:r>
              <a:rPr lang="en-US" dirty="0"/>
              <a:t>u</a:t>
            </a:r>
            <a:r>
              <a:rPr lang="en-US" dirty="0" smtClean="0"/>
              <a:t>se fabric filter to remove PM.</a:t>
            </a:r>
          </a:p>
          <a:p>
            <a:pPr marL="1022350" lvl="1" indent="-742950">
              <a:buAutoNum type="alphaLcPeriod"/>
            </a:pPr>
            <a:r>
              <a:rPr lang="en-US" dirty="0" smtClean="0"/>
              <a:t>Electrostatic precipitators: give PM a neg. charge, then collect is using pos. charged plates. It “precipitates.”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9967" y="8692798"/>
            <a:ext cx="6502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www.nytimes.com/2018/03/13/world/asia/china-xi-jinping-congress-pollution-corruption.html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802" y="2219909"/>
            <a:ext cx="4176908" cy="2954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857" y="5411755"/>
            <a:ext cx="5089823" cy="32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411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2. </a:t>
            </a:r>
            <a:r>
              <a:rPr lang="en-US" dirty="0" smtClean="0"/>
              <a:t>Minimizing </a:t>
            </a:r>
            <a:r>
              <a:rPr lang="en-US" dirty="0" smtClean="0"/>
              <a:t>Effects of Acid 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19" y="2899972"/>
            <a:ext cx="7109626" cy="5840413"/>
          </a:xfrm>
          <a:ln>
            <a:prstDash val="solid"/>
          </a:ln>
        </p:spPr>
        <p:txBody>
          <a:bodyPr/>
          <a:lstStyle/>
          <a:p>
            <a:pPr eaLnBrk="1" hangingPunct="1"/>
            <a:r>
              <a:rPr lang="en-US" altLang="en-US" sz="3200" b="1" dirty="0" smtClean="0">
                <a:sym typeface="Wingdings" panose="05000000000000000000" pitchFamily="2" charset="2"/>
              </a:rPr>
              <a:t>Scrubbing</a:t>
            </a:r>
            <a:r>
              <a:rPr lang="en-US" altLang="en-US" sz="3200" dirty="0" smtClean="0">
                <a:sym typeface="Wingdings" panose="05000000000000000000" pitchFamily="2" charset="2"/>
              </a:rPr>
              <a:t> of smoke stacks to remove SO</a:t>
            </a:r>
            <a:r>
              <a:rPr lang="en-US" altLang="en-US" sz="3200" baseline="-25000" dirty="0" smtClean="0">
                <a:sym typeface="Wingdings" panose="05000000000000000000" pitchFamily="2" charset="2"/>
              </a:rPr>
              <a:t>2</a:t>
            </a:r>
            <a:r>
              <a:rPr lang="en-US" altLang="en-US" sz="3200" dirty="0" smtClean="0">
                <a:sym typeface="Wingdings" panose="05000000000000000000" pitchFamily="2" charset="2"/>
              </a:rPr>
              <a:t> </a:t>
            </a:r>
            <a:endParaRPr lang="en-US" altLang="en-US" sz="3200" dirty="0"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3200" dirty="0" smtClean="0">
                <a:sym typeface="Wingdings" panose="05000000000000000000" pitchFamily="2" charset="2"/>
              </a:rPr>
              <a:t>Ionic compounds </a:t>
            </a:r>
            <a:r>
              <a:rPr lang="en-US" altLang="en-US" sz="3200" dirty="0" smtClean="0">
                <a:sym typeface="Wingdings" panose="05000000000000000000" pitchFamily="2" charset="2"/>
              </a:rPr>
              <a:t>and/or </a:t>
            </a:r>
            <a:r>
              <a:rPr lang="en-US" altLang="en-US" sz="3200" dirty="0" smtClean="0">
                <a:sym typeface="Wingdings" panose="05000000000000000000" pitchFamily="2" charset="2"/>
              </a:rPr>
              <a:t>water are added to react with toxins</a:t>
            </a:r>
          </a:p>
          <a:p>
            <a:pPr eaLnBrk="1" hangingPunct="1"/>
            <a:r>
              <a:rPr lang="en-US" altLang="en-US" sz="3200" dirty="0" smtClean="0">
                <a:sym typeface="Wingdings" panose="05000000000000000000" pitchFamily="2" charset="2"/>
              </a:rPr>
              <a:t>Dirty liquid is filtered out as “sludge”</a:t>
            </a:r>
          </a:p>
          <a:p>
            <a:pPr eaLnBrk="1" hangingPunct="1"/>
            <a:r>
              <a:rPr lang="en-US" altLang="en-US" sz="3200" dirty="0" smtClean="0">
                <a:sym typeface="Wingdings" panose="05000000000000000000" pitchFamily="2" charset="2"/>
              </a:rPr>
              <a:t>Clean air is emitted</a:t>
            </a:r>
          </a:p>
          <a:p>
            <a:pPr eaLnBrk="1" hangingPunct="1"/>
            <a:r>
              <a:rPr lang="en-US" altLang="en-US" sz="3200" dirty="0" smtClean="0">
                <a:sym typeface="Wingdings" panose="05000000000000000000" pitchFamily="2" charset="2"/>
              </a:rPr>
              <a:t>Farmers often add “lye” to fields (</a:t>
            </a:r>
            <a:r>
              <a:rPr lang="en-US" altLang="en-US" sz="3200" dirty="0" err="1" smtClean="0">
                <a:sym typeface="Wingdings" panose="05000000000000000000" pitchFamily="2" charset="2"/>
              </a:rPr>
              <a:t>NaOH</a:t>
            </a:r>
            <a:r>
              <a:rPr lang="en-US" altLang="en-US" sz="3200" dirty="0" smtClean="0">
                <a:sym typeface="Wingdings" panose="05000000000000000000" pitchFamily="2" charset="2"/>
              </a:rPr>
              <a:t> or KOH)</a:t>
            </a:r>
            <a:endParaRPr lang="en-US" altLang="en-US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810" y="2259044"/>
            <a:ext cx="3381990" cy="67639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0084" y="9326379"/>
            <a:ext cx="5553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www.ehow.com/how-does_5113845_do-smokestack-scrubbers-work.html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35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35" y="903245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Control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Particulate</a:t>
            </a:r>
            <a:br>
              <a:rPr lang="en-US" dirty="0" smtClean="0"/>
            </a:br>
            <a:r>
              <a:rPr lang="en-US" dirty="0" smtClean="0"/>
              <a:t>Matter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SO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467" y="401945"/>
            <a:ext cx="9775333" cy="894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7821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058" y="93079"/>
            <a:ext cx="10464800" cy="2465387"/>
          </a:xfrm>
        </p:spPr>
        <p:txBody>
          <a:bodyPr/>
          <a:lstStyle/>
          <a:p>
            <a:r>
              <a:rPr lang="en-US" dirty="0" smtClean="0"/>
              <a:t>2. Minimizing Effects of Acid 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60" y="2595561"/>
            <a:ext cx="6495954" cy="5840413"/>
          </a:xfrm>
        </p:spPr>
        <p:txBody>
          <a:bodyPr/>
          <a:lstStyle/>
          <a:p>
            <a:r>
              <a:rPr lang="en-US" dirty="0" smtClean="0"/>
              <a:t>Catalytic Converters on vehicles (required) in U.S.)</a:t>
            </a:r>
          </a:p>
          <a:p>
            <a:pPr lvl="1"/>
            <a:r>
              <a:rPr lang="en-US" dirty="0" smtClean="0"/>
              <a:t>Minimize NOx, CO, VOCs </a:t>
            </a:r>
          </a:p>
          <a:p>
            <a:pPr lvl="1"/>
            <a:r>
              <a:rPr lang="en-US" dirty="0" smtClean="0"/>
              <a:t>“Catalyst” is typically a metal, like Platinum, contained on a honeycomb structure.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458" y="2817845"/>
            <a:ext cx="6297342" cy="36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546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3: Regulating All Air Pollution with 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3508310"/>
            <a:ext cx="10464800" cy="5037203"/>
          </a:xfrm>
        </p:spPr>
        <p:txBody>
          <a:bodyPr/>
          <a:lstStyle/>
          <a:p>
            <a:r>
              <a:rPr lang="en-US" dirty="0" smtClean="0"/>
              <a:t>Carpooling</a:t>
            </a:r>
          </a:p>
          <a:p>
            <a:r>
              <a:rPr lang="en-US" dirty="0" smtClean="0"/>
              <a:t>Required emissions testing/cat converters</a:t>
            </a:r>
          </a:p>
          <a:p>
            <a:r>
              <a:rPr lang="en-US" dirty="0" smtClean="0"/>
              <a:t>Unleaded gasoline, combined with ethanol to make it more clean-burning</a:t>
            </a:r>
          </a:p>
          <a:p>
            <a:r>
              <a:rPr lang="en-US" dirty="0" smtClean="0"/>
              <a:t>Cap and Trade Systems under Clean Air Act</a:t>
            </a:r>
          </a:p>
          <a:p>
            <a:pPr lvl="1"/>
            <a:r>
              <a:rPr lang="en-US" dirty="0" smtClean="0"/>
              <a:t>Will discuss during Chapter 19</a:t>
            </a:r>
          </a:p>
          <a:p>
            <a:r>
              <a:rPr lang="en-US" dirty="0" smtClean="0"/>
              <a:t>Required devices at industrial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276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Tropospheric Ozone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776" y="3079101"/>
            <a:ext cx="6791649" cy="3768240"/>
          </a:xfrm>
        </p:spPr>
        <p:txBody>
          <a:bodyPr/>
          <a:lstStyle/>
          <a:p>
            <a:r>
              <a:rPr lang="en-US" dirty="0" smtClean="0"/>
              <a:t>With your partner:</a:t>
            </a:r>
          </a:p>
          <a:p>
            <a:pPr lvl="1"/>
            <a:r>
              <a:rPr lang="en-US" dirty="0" smtClean="0"/>
              <a:t>Do your answers make sense?</a:t>
            </a:r>
          </a:p>
          <a:p>
            <a:pPr lvl="1"/>
            <a:r>
              <a:rPr lang="en-US" dirty="0" smtClean="0"/>
              <a:t>Be prepared to answer how UV index related to tropospheric ozone level.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909" y="2183362"/>
            <a:ext cx="344805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87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951" y="1622359"/>
            <a:ext cx="10464800" cy="26133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One your half sheet, predicts the pH of each acid (sulfuric, nitric, carbonic)  </a:t>
            </a:r>
          </a:p>
          <a:p>
            <a:pPr marL="0" indent="0">
              <a:buNone/>
            </a:pPr>
            <a:r>
              <a:rPr lang="en-US" dirty="0" smtClean="0"/>
              <a:t>Write an equation showing how each acid would form in nature.</a:t>
            </a:r>
          </a:p>
          <a:p>
            <a:pPr marL="0" indent="0">
              <a:buNone/>
            </a:pPr>
            <a:r>
              <a:rPr lang="en-US" dirty="0" smtClean="0"/>
              <a:t>Come up with at least one anthropogenic source of the gaseous reactant.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38" y="5430416"/>
            <a:ext cx="8239691" cy="401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4990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798659" y="390525"/>
            <a:ext cx="11703050" cy="1625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Acid Rain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650875" y="3044797"/>
            <a:ext cx="5130493" cy="5606063"/>
          </a:xfrm>
          <a:ln>
            <a:prstDash val="solid"/>
          </a:ln>
        </p:spPr>
        <p:txBody>
          <a:bodyPr/>
          <a:lstStyle/>
          <a:p>
            <a:pPr marL="0" indent="0">
              <a:buNone/>
            </a:pPr>
            <a:endParaRPr lang="en-US" altLang="en-US" sz="3600" dirty="0" smtClean="0"/>
          </a:p>
          <a:p>
            <a:r>
              <a:rPr lang="en-US" altLang="en-US" sz="3600" dirty="0" smtClean="0"/>
              <a:t>Remember, </a:t>
            </a:r>
            <a:r>
              <a:rPr lang="en-US" altLang="en-US" sz="3600" dirty="0"/>
              <a:t>e</a:t>
            </a:r>
            <a:r>
              <a:rPr lang="en-US" altLang="en-US" sz="3600" dirty="0" smtClean="0"/>
              <a:t>ach </a:t>
            </a:r>
            <a:r>
              <a:rPr lang="en-US" altLang="en-US" sz="3600" dirty="0" smtClean="0"/>
              <a:t>step on the scale is 10 fold increase in acidity or </a:t>
            </a:r>
            <a:r>
              <a:rPr lang="en-US" altLang="en-US" sz="3600" dirty="0" smtClean="0"/>
              <a:t>basicity!</a:t>
            </a:r>
            <a:endParaRPr lang="en-US" altLang="en-US" sz="3600" dirty="0" smtClean="0"/>
          </a:p>
          <a:p>
            <a:endParaRPr lang="en-US" alt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962" y="2016125"/>
            <a:ext cx="6830838" cy="67739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2151" y="889128"/>
            <a:ext cx="50899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www.youtube.com/watch?v=Nf8cuvl62Vc</a:t>
            </a:r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54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67"/>
            <a:ext cx="8638424" cy="6478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5170487"/>
            <a:ext cx="6290872" cy="42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4333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50240" y="2106508"/>
            <a:ext cx="12062870" cy="7213599"/>
          </a:xfrm>
        </p:spPr>
        <p:txBody>
          <a:bodyPr>
            <a:noAutofit/>
          </a:bodyPr>
          <a:lstStyle/>
          <a:p>
            <a:pPr marL="520184" indent="-364129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200" dirty="0" smtClean="0"/>
              <a:t>Rain is naturally slightly acidic because of the reaction of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and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O:                 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+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 </a:t>
            </a:r>
            <a:r>
              <a:rPr lang="en-US" sz="3200" dirty="0" smtClean="0">
                <a:sym typeface="Wingdings"/>
              </a:rPr>
              <a:t></a:t>
            </a:r>
            <a:r>
              <a:rPr lang="en-US" sz="3200" dirty="0" smtClean="0"/>
              <a:t>  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CO</a:t>
            </a:r>
            <a:r>
              <a:rPr lang="en-US" sz="3200" baseline="-25000" dirty="0" smtClean="0"/>
              <a:t>3</a:t>
            </a:r>
            <a:r>
              <a:rPr lang="en-US" sz="3200" baseline="30000" dirty="0" smtClean="0"/>
              <a:t> </a:t>
            </a:r>
            <a:endParaRPr lang="en-US" sz="3200" dirty="0" smtClean="0"/>
          </a:p>
          <a:p>
            <a:pPr marL="520184" indent="-364129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200" dirty="0" smtClean="0"/>
              <a:t>Anthropogenic sources make it more acidic by the reaction of sulfur dioxide (SO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 and nitrogen dioxides (NO</a:t>
            </a:r>
            <a:r>
              <a:rPr lang="en-US" sz="3200" baseline="-25000" dirty="0" smtClean="0"/>
              <a:t>x</a:t>
            </a:r>
            <a:r>
              <a:rPr lang="en-US" sz="3200" dirty="0" smtClean="0"/>
              <a:t>) with water  </a:t>
            </a:r>
          </a:p>
          <a:p>
            <a:pPr marL="520184" indent="-364129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200" b="1" dirty="0" smtClean="0"/>
              <a:t>Local &amp; Regional effects</a:t>
            </a:r>
          </a:p>
          <a:p>
            <a:pPr marL="520184" indent="-364129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	1) Premature tree &amp; plant death</a:t>
            </a:r>
          </a:p>
          <a:p>
            <a:pPr marL="520184" indent="-364129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	2) Fish die offs &amp; decrease in amount of aquatic primary producers</a:t>
            </a:r>
          </a:p>
          <a:p>
            <a:pPr marL="520184" indent="-364129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	3) Damage to buildings</a:t>
            </a:r>
          </a:p>
          <a:p>
            <a:pPr marL="520184" indent="-364129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	4) Tall stacks on power plants increases residence times and spread pollution over wider area</a:t>
            </a:r>
            <a:endParaRPr lang="en-US" sz="3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Acid Rain/Deposition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71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62" y="554242"/>
            <a:ext cx="5852535" cy="3901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554242"/>
            <a:ext cx="5715000" cy="42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329" y="5116203"/>
            <a:ext cx="5790380" cy="434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07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43" y="1869486"/>
            <a:ext cx="7968225" cy="5976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733" y="552629"/>
            <a:ext cx="4406029" cy="3606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060" y="4353108"/>
            <a:ext cx="4518701" cy="46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1338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36" y="489549"/>
            <a:ext cx="9264051" cy="926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296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EFFFE"/>
      </a:lt1>
      <a:dk2>
        <a:srgbClr val="010001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9DAD9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Lucida Grande"/>
        <a:ea typeface="ＭＳ Ｐゴシック"/>
        <a:cs typeface=""/>
      </a:majorFont>
      <a:minorFont>
        <a:latin typeface="Lucida Grand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/>
            </a:gs>
            <a:gs pos="100000">
              <a:srgbClr val="0B3280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EFFFE"/>
            </a:solidFill>
            <a:effectLst/>
            <a:latin typeface="Lucida Grande" charset="0"/>
            <a:ea typeface="ＭＳ Ｐゴシック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/>
            </a:gs>
            <a:gs pos="100000">
              <a:srgbClr val="0B3280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FEFFFE"/>
            </a:solidFill>
            <a:effectLst/>
            <a:latin typeface="Lucida Grande" charset="0"/>
            <a:ea typeface="ＭＳ Ｐゴシック" charset="0"/>
            <a:sym typeface="Lucida Grand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PPT_BASIC FORMAT_STYLE._DARK_ORANGE_BACKGROUNDppt.thmx</Template>
  <TotalTime>286</TotalTime>
  <Words>430</Words>
  <Application>Microsoft Office PowerPoint</Application>
  <PresentationFormat>Custom</PresentationFormat>
  <Paragraphs>59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Gill Sans Ultra Bold</vt:lpstr>
      <vt:lpstr>Helvetica</vt:lpstr>
      <vt:lpstr>Lucida Grande</vt:lpstr>
      <vt:lpstr>Wingdings</vt:lpstr>
      <vt:lpstr>Wingdings 3</vt:lpstr>
      <vt:lpstr>Title &amp; Bullets</vt:lpstr>
      <vt:lpstr>APES 3/13</vt:lpstr>
      <vt:lpstr>Tropospheric Ozone Lab</vt:lpstr>
      <vt:lpstr>PowerPoint Presentation</vt:lpstr>
      <vt:lpstr>Acid Rain</vt:lpstr>
      <vt:lpstr>PowerPoint Presentation</vt:lpstr>
      <vt:lpstr>Acid Rain/Deposition</vt:lpstr>
      <vt:lpstr>PowerPoint Presentation</vt:lpstr>
      <vt:lpstr>PowerPoint Presentation</vt:lpstr>
      <vt:lpstr>PowerPoint Presentation</vt:lpstr>
      <vt:lpstr>Acid Rain/Deposition Equations</vt:lpstr>
      <vt:lpstr>Why do some areas have acid rain and others don’t?</vt:lpstr>
      <vt:lpstr>Minimizing Pollution (Module 48)</vt:lpstr>
      <vt:lpstr>2. Minimizing Effects of Acid Rain</vt:lpstr>
      <vt:lpstr>Control of  Particulate Matter and SO2</vt:lpstr>
      <vt:lpstr>2. Minimizing Effects of Acid Rain</vt:lpstr>
      <vt:lpstr>3: Regulating All Air Pollution with Regulations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Kohn</dc:creator>
  <cp:lastModifiedBy>Tyrell Hardtke</cp:lastModifiedBy>
  <cp:revision>46</cp:revision>
  <dcterms:created xsi:type="dcterms:W3CDTF">2015-05-13T22:54:26Z</dcterms:created>
  <dcterms:modified xsi:type="dcterms:W3CDTF">2018-03-13T14:17:04Z</dcterms:modified>
</cp:coreProperties>
</file>