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3" r:id="rId1"/>
  </p:sldMasterIdLst>
  <p:sldIdLst>
    <p:sldId id="283" r:id="rId2"/>
    <p:sldId id="290" r:id="rId3"/>
    <p:sldId id="268" r:id="rId4"/>
    <p:sldId id="270" r:id="rId5"/>
    <p:sldId id="293" r:id="rId6"/>
    <p:sldId id="292" r:id="rId7"/>
    <p:sldId id="271" r:id="rId8"/>
    <p:sldId id="272" r:id="rId9"/>
    <p:sldId id="273" r:id="rId10"/>
    <p:sldId id="282" r:id="rId11"/>
    <p:sldId id="275" r:id="rId12"/>
    <p:sldId id="295" r:id="rId13"/>
    <p:sldId id="305" r:id="rId14"/>
    <p:sldId id="309" r:id="rId15"/>
    <p:sldId id="288" r:id="rId16"/>
    <p:sldId id="277" r:id="rId17"/>
    <p:sldId id="287" r:id="rId18"/>
    <p:sldId id="291" r:id="rId19"/>
    <p:sldId id="308" r:id="rId20"/>
    <p:sldId id="285" r:id="rId21"/>
    <p:sldId id="306" r:id="rId22"/>
    <p:sldId id="307" r:id="rId23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5pPr>
    <a:lvl6pPr marL="22860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6pPr>
    <a:lvl7pPr marL="27432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7pPr>
    <a:lvl8pPr marL="32004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8pPr>
    <a:lvl9pPr marL="36576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38" autoAdjust="0"/>
  </p:normalViewPr>
  <p:slideViewPr>
    <p:cSldViewPr snapToGrid="0" snapToObjects="1">
      <p:cViewPr varScale="1">
        <p:scale>
          <a:sx n="52" d="100"/>
          <a:sy n="52" d="100"/>
        </p:scale>
        <p:origin x="1302" y="7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2272" y="3161065"/>
            <a:ext cx="8416252" cy="3633434"/>
          </a:xfrm>
        </p:spPr>
        <p:txBody>
          <a:bodyPr anchor="b"/>
          <a:lstStyle>
            <a:lvl1pPr>
              <a:defRPr sz="6827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232272" y="6794496"/>
            <a:ext cx="8416252" cy="1225131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662997" y="2594148"/>
            <a:ext cx="1408852" cy="341700"/>
          </a:xfrm>
        </p:spPr>
        <p:txBody>
          <a:bodyPr/>
          <a:lstStyle>
            <a:lvl1pPr algn="l">
              <a:defRPr sz="1280" b="0" i="0">
                <a:solidFill>
                  <a:schemeClr val="bg1"/>
                </a:solidFill>
              </a:defRPr>
            </a:lvl1pPr>
          </a:lstStyle>
          <a:p>
            <a:fld id="{ECD19FB2-3AAB-4D03-B13A-2960828C78E3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884009" y="4642713"/>
            <a:ext cx="5489486" cy="325204"/>
          </a:xfrm>
        </p:spPr>
        <p:txBody>
          <a:bodyPr/>
          <a:lstStyle>
            <a:lvl1pPr>
              <a:defRPr sz="1280"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1016027" y="0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20698" y="420594"/>
            <a:ext cx="1125416" cy="1091822"/>
          </a:xfrm>
          <a:prstGeom prst="rect">
            <a:avLst/>
          </a:prstGeom>
        </p:spPr>
        <p:txBody>
          <a:bodyPr anchor="b"/>
          <a:lstStyle>
            <a:lvl1pPr algn="ctr">
              <a:defRPr sz="3982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6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Rectangle 14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4" y="7056289"/>
            <a:ext cx="9133514" cy="806027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32272" y="975360"/>
            <a:ext cx="9133517" cy="4876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232275" y="7862316"/>
            <a:ext cx="9133515" cy="702168"/>
          </a:xfrm>
        </p:spPr>
        <p:txBody>
          <a:bodyPr>
            <a:normAutofit/>
          </a:bodyPr>
          <a:lstStyle>
            <a:lvl1pPr marL="0" indent="0">
              <a:buNone/>
              <a:defRPr sz="1707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016027" y="-10207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0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2" y="1318544"/>
            <a:ext cx="9133517" cy="2407424"/>
          </a:xfrm>
        </p:spPr>
        <p:txBody>
          <a:bodyPr/>
          <a:lstStyle>
            <a:lvl1pPr>
              <a:defRPr sz="51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32271" y="4960745"/>
            <a:ext cx="9133518" cy="3607974"/>
          </a:xfrm>
        </p:spPr>
        <p:txBody>
          <a:bodyPr anchor="ctr">
            <a:normAutofit/>
          </a:bodyPr>
          <a:lstStyle>
            <a:lvl1pPr marL="0" indent="0">
              <a:buNone/>
              <a:defRPr sz="2560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016027" y="-10207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7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1" name="TextBox 10"/>
          <p:cNvSpPr txBox="1"/>
          <p:nvPr/>
        </p:nvSpPr>
        <p:spPr bwMode="gray">
          <a:xfrm>
            <a:off x="10003088" y="4115854"/>
            <a:ext cx="966030" cy="1843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11378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 bwMode="gray">
          <a:xfrm>
            <a:off x="890084" y="840531"/>
            <a:ext cx="855596" cy="1843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11378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753" y="1300481"/>
            <a:ext cx="8786035" cy="4102655"/>
          </a:xfrm>
        </p:spPr>
        <p:txBody>
          <a:bodyPr anchor="ctr"/>
          <a:lstStyle>
            <a:lvl1pPr>
              <a:defRPr sz="51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73019" y="5417640"/>
            <a:ext cx="8030069" cy="473761"/>
          </a:xfrm>
        </p:spPr>
        <p:txBody>
          <a:bodyPr>
            <a:normAutofit/>
          </a:bodyPr>
          <a:lstStyle>
            <a:lvl1pPr marL="0" indent="0">
              <a:buNone/>
              <a:defRPr lang="en-US" sz="1991" b="0" i="0" kern="12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1249949" y="7112271"/>
            <a:ext cx="9133518" cy="1448074"/>
          </a:xfrm>
        </p:spPr>
        <p:txBody>
          <a:bodyPr anchor="ctr">
            <a:normAutofit/>
          </a:bodyPr>
          <a:lstStyle>
            <a:lvl1pPr marL="0" indent="0">
              <a:buNone/>
              <a:defRPr sz="2560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1016027" y="-10207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926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2" y="2926080"/>
            <a:ext cx="9133517" cy="2980267"/>
          </a:xfrm>
        </p:spPr>
        <p:txBody>
          <a:bodyPr anchor="b"/>
          <a:lstStyle>
            <a:lvl1pPr algn="l">
              <a:defRPr sz="568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2272" y="7337812"/>
            <a:ext cx="9133517" cy="1223680"/>
          </a:xfrm>
        </p:spPr>
        <p:txBody>
          <a:bodyPr anchor="t"/>
          <a:lstStyle>
            <a:lvl1pPr marL="0" indent="0" algn="l">
              <a:buNone/>
              <a:defRPr sz="2844" cap="none">
                <a:solidFill>
                  <a:schemeClr val="accent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014410" y="55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443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012" y="1310511"/>
            <a:ext cx="9135775" cy="1017617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2271" y="3540196"/>
            <a:ext cx="3290213" cy="935768"/>
          </a:xfrm>
        </p:spPr>
        <p:txBody>
          <a:bodyPr anchor="b">
            <a:noAutofit/>
          </a:bodyPr>
          <a:lstStyle>
            <a:lvl1pPr marL="0" indent="0">
              <a:buNone/>
              <a:defRPr sz="2844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1232271" y="4475964"/>
            <a:ext cx="3290213" cy="4092753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7603" y="3534694"/>
            <a:ext cx="3309156" cy="935768"/>
          </a:xfrm>
        </p:spPr>
        <p:txBody>
          <a:bodyPr anchor="b">
            <a:noAutofit/>
          </a:bodyPr>
          <a:lstStyle>
            <a:lvl1pPr marL="0" indent="0">
              <a:buNone/>
              <a:defRPr sz="2844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4847603" y="4475964"/>
            <a:ext cx="3309156" cy="4107900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81878" y="3540196"/>
            <a:ext cx="3290652" cy="935768"/>
          </a:xfrm>
        </p:spPr>
        <p:txBody>
          <a:bodyPr anchor="b">
            <a:noAutofit/>
          </a:bodyPr>
          <a:lstStyle>
            <a:lvl1pPr marL="0" indent="0">
              <a:buNone/>
              <a:defRPr sz="2844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81878" y="4475964"/>
            <a:ext cx="3290652" cy="4092753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74988" y="3540196"/>
            <a:ext cx="0" cy="502852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19462" y="3540196"/>
            <a:ext cx="0" cy="502852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766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2" y="1318544"/>
            <a:ext cx="9135775" cy="1009584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2111" y="5944313"/>
            <a:ext cx="3264468" cy="935767"/>
          </a:xfrm>
        </p:spPr>
        <p:txBody>
          <a:bodyPr anchor="b">
            <a:noAutofit/>
          </a:bodyPr>
          <a:lstStyle>
            <a:lvl1pPr marL="0" indent="0">
              <a:buNone/>
              <a:defRPr sz="2844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452461" y="3540196"/>
            <a:ext cx="2862844" cy="20584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1232269" y="6895229"/>
            <a:ext cx="3284308" cy="1673489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8839" y="5944312"/>
            <a:ext cx="3259270" cy="935768"/>
          </a:xfrm>
        </p:spPr>
        <p:txBody>
          <a:bodyPr anchor="b">
            <a:noAutofit/>
          </a:bodyPr>
          <a:lstStyle>
            <a:lvl1pPr marL="0" indent="0">
              <a:buNone/>
              <a:defRPr sz="2844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5049773" y="3536831"/>
            <a:ext cx="2880259" cy="206180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841697" y="6895231"/>
            <a:ext cx="3296412" cy="1690132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81878" y="5925722"/>
            <a:ext cx="3277754" cy="969506"/>
          </a:xfrm>
        </p:spPr>
        <p:txBody>
          <a:bodyPr anchor="b">
            <a:noAutofit/>
          </a:bodyPr>
          <a:lstStyle>
            <a:lvl1pPr marL="0" indent="0">
              <a:buNone/>
              <a:defRPr sz="2844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8682590" y="3540196"/>
            <a:ext cx="2871236" cy="20584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81878" y="6895231"/>
            <a:ext cx="3277754" cy="1691630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85427" y="3540196"/>
            <a:ext cx="0" cy="502852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19462" y="3540195"/>
            <a:ext cx="0" cy="5046665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46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30012" y="1310511"/>
            <a:ext cx="9135775" cy="1017617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089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73646" y="2059092"/>
            <a:ext cx="1592141" cy="6502399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2270" y="2059092"/>
            <a:ext cx="6282288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14410" y="55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2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5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32275" y="3210793"/>
            <a:ext cx="4411396" cy="4295599"/>
          </a:xfrm>
        </p:spPr>
        <p:txBody>
          <a:bodyPr anchor="ctr"/>
          <a:lstStyle>
            <a:lvl1pPr algn="l">
              <a:defRPr sz="4551" b="0" cap="none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third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80728" y="3210336"/>
            <a:ext cx="4344395" cy="4295602"/>
          </a:xfrm>
        </p:spPr>
        <p:txBody>
          <a:bodyPr anchor="ctr"/>
          <a:lstStyle>
            <a:lvl1pPr marL="0" indent="0" algn="l">
              <a:buNone/>
              <a:defRPr sz="2844" cap="all">
                <a:solidFill>
                  <a:schemeClr val="accent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16027" y="55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27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271" y="3540194"/>
            <a:ext cx="5172592" cy="50213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9937" y="3540195"/>
            <a:ext cx="5172595" cy="505350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33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2271" y="3540196"/>
            <a:ext cx="5172592" cy="1079879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2272" y="4619435"/>
            <a:ext cx="5172591" cy="3942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9936" y="3539556"/>
            <a:ext cx="5172594" cy="1079879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9937" y="4619435"/>
            <a:ext cx="5172594" cy="394511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18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70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016027" y="-1997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45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0" y="2059094"/>
            <a:ext cx="3857906" cy="2127058"/>
          </a:xfrm>
        </p:spPr>
        <p:txBody>
          <a:bodyPr anchor="b"/>
          <a:lstStyle>
            <a:lvl1pPr algn="l">
              <a:defRPr sz="3413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8030" y="2066320"/>
            <a:ext cx="5166720" cy="6502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232270" y="4390180"/>
            <a:ext cx="3857906" cy="4178540"/>
          </a:xfrm>
        </p:spPr>
        <p:txBody>
          <a:bodyPr/>
          <a:lstStyle>
            <a:lvl1pPr marL="0" indent="0">
              <a:buNone/>
              <a:defRPr sz="199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016027" y="-1997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21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152" y="1910205"/>
            <a:ext cx="4269423" cy="2294165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17026" y="1878471"/>
            <a:ext cx="3969567" cy="59966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211153" y="4389120"/>
            <a:ext cx="4269423" cy="3486009"/>
          </a:xfrm>
        </p:spPr>
        <p:txBody>
          <a:bodyPr>
            <a:normAutofit/>
          </a:bodyPr>
          <a:lstStyle>
            <a:lvl1pPr marL="0" indent="0">
              <a:buNone/>
              <a:defRPr sz="199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016027" y="-1997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82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5"/>
            <p:cNvSpPr/>
            <p:nvPr/>
          </p:nvSpPr>
          <p:spPr bwMode="gray">
            <a:xfrm>
              <a:off x="485023" y="1856958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232272" y="1318541"/>
            <a:ext cx="9024370" cy="1009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2272" y="3540198"/>
            <a:ext cx="9024370" cy="5021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2159" y="9069650"/>
            <a:ext cx="1408852" cy="32520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80" b="1" i="0">
                <a:solidFill>
                  <a:schemeClr val="accent1"/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3/9/2018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0309" y="9064100"/>
            <a:ext cx="5489486" cy="3252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8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1016027" y="0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20698" y="420594"/>
            <a:ext cx="1125416" cy="1091822"/>
          </a:xfrm>
          <a:prstGeom prst="rect">
            <a:avLst/>
          </a:prstGeom>
        </p:spPr>
        <p:txBody>
          <a:bodyPr anchor="b"/>
          <a:lstStyle>
            <a:lvl1pPr algn="ctr">
              <a:defRPr sz="3982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2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l" defTabSz="650230" rtl="0" eaLnBrk="1" latinLnBrk="0" hangingPunct="1">
        <a:spcBef>
          <a:spcPct val="0"/>
        </a:spcBef>
        <a:buNone/>
        <a:defRPr sz="4551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87672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56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75345" indent="-403143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276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65483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91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55621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45758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8072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4651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212750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53587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APES </a:t>
            </a:r>
            <a:r>
              <a:rPr lang="en-US" dirty="0" smtClean="0"/>
              <a:t>3/9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1721" y="6794499"/>
            <a:ext cx="8416252" cy="1225131"/>
          </a:xfrm>
        </p:spPr>
        <p:txBody>
          <a:bodyPr>
            <a:noAutofit/>
          </a:bodyPr>
          <a:lstStyle/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Get a </a:t>
            </a:r>
            <a:r>
              <a:rPr lang="en-US" sz="2800" b="1" dirty="0" smtClean="0"/>
              <a:t>laptop for some notes on smog!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78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708150"/>
            <a:ext cx="10464800" cy="2465387"/>
          </a:xfrm>
        </p:spPr>
        <p:txBody>
          <a:bodyPr/>
          <a:lstStyle/>
          <a:p>
            <a:pPr algn="l"/>
            <a:r>
              <a:rPr lang="en-US" dirty="0"/>
              <a:t>Classifying Pollutants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148" y="3212500"/>
            <a:ext cx="11868200" cy="5099621"/>
          </a:xfrm>
        </p:spPr>
        <p:txBody>
          <a:bodyPr>
            <a:noAutofit/>
          </a:bodyPr>
          <a:lstStyle/>
          <a:p>
            <a:r>
              <a:rPr lang="en-US" sz="2800" b="1" dirty="0"/>
              <a:t>Haze</a:t>
            </a:r>
            <a:r>
              <a:rPr lang="en-US" sz="2800" dirty="0"/>
              <a:t> </a:t>
            </a:r>
            <a:r>
              <a:rPr lang="en-US" sz="2800" dirty="0" smtClean="0"/>
              <a:t> Reduced </a:t>
            </a:r>
            <a:r>
              <a:rPr lang="en-US" sz="2800" dirty="0"/>
              <a:t>visibility.</a:t>
            </a:r>
          </a:p>
          <a:p>
            <a:r>
              <a:rPr lang="en-US" sz="2800" b="1" dirty="0"/>
              <a:t>Photochemical oxidant </a:t>
            </a:r>
            <a:r>
              <a:rPr lang="en-US" sz="2800" b="1" dirty="0" smtClean="0"/>
              <a:t> </a:t>
            </a:r>
            <a:r>
              <a:rPr lang="en-US" sz="2800" dirty="0" smtClean="0"/>
              <a:t>A </a:t>
            </a:r>
            <a:r>
              <a:rPr lang="en-US" sz="2800" dirty="0"/>
              <a:t>class of air </a:t>
            </a:r>
            <a:r>
              <a:rPr lang="en-US" sz="2800" dirty="0" smtClean="0"/>
              <a:t>pollutants formed </a:t>
            </a:r>
            <a:r>
              <a:rPr lang="en-US" sz="2800" dirty="0"/>
              <a:t>as a result of sunlight acting on </a:t>
            </a:r>
            <a:r>
              <a:rPr lang="en-US" sz="2800" dirty="0" smtClean="0"/>
              <a:t>compounds such </a:t>
            </a:r>
            <a:r>
              <a:rPr lang="en-US" sz="2800" dirty="0"/>
              <a:t>as nitrogen oxides.</a:t>
            </a:r>
          </a:p>
          <a:p>
            <a:r>
              <a:rPr lang="en-US" sz="2800" b="1" dirty="0"/>
              <a:t>Ozone (O</a:t>
            </a:r>
            <a:r>
              <a:rPr lang="en-US" sz="2800" b="1" baseline="-25000" dirty="0"/>
              <a:t>3</a:t>
            </a:r>
            <a:r>
              <a:rPr lang="en-US" sz="2800" b="1" dirty="0"/>
              <a:t>) </a:t>
            </a:r>
            <a:r>
              <a:rPr lang="en-US" sz="2800" b="1" dirty="0" smtClean="0"/>
              <a:t> </a:t>
            </a:r>
            <a:r>
              <a:rPr lang="en-US" sz="2800" dirty="0" smtClean="0"/>
              <a:t>A </a:t>
            </a:r>
            <a:r>
              <a:rPr lang="en-US" sz="2800" dirty="0"/>
              <a:t>secondary pollutant made up of </a:t>
            </a:r>
            <a:r>
              <a:rPr lang="en-US" sz="2800" dirty="0" smtClean="0"/>
              <a:t>three oxygen </a:t>
            </a:r>
            <a:r>
              <a:rPr lang="en-US" sz="2800" dirty="0"/>
              <a:t>atoms bound together.</a:t>
            </a:r>
          </a:p>
          <a:p>
            <a:r>
              <a:rPr lang="en-US" sz="2800" b="1" dirty="0"/>
              <a:t>Smog</a:t>
            </a:r>
            <a:r>
              <a:rPr lang="en-US" sz="2800" dirty="0"/>
              <a:t> </a:t>
            </a:r>
            <a:r>
              <a:rPr lang="en-US" sz="2800" dirty="0" smtClean="0"/>
              <a:t> A </a:t>
            </a:r>
            <a:r>
              <a:rPr lang="en-US" sz="2800" dirty="0"/>
              <a:t>type of air pollution that is a mixture of </a:t>
            </a:r>
            <a:r>
              <a:rPr lang="en-US" sz="2800" dirty="0" smtClean="0"/>
              <a:t>oxidants and </a:t>
            </a:r>
            <a:r>
              <a:rPr lang="en-US" sz="2800" dirty="0"/>
              <a:t>particulate matter.</a:t>
            </a:r>
          </a:p>
          <a:p>
            <a:r>
              <a:rPr lang="en-US" sz="2800" b="1" dirty="0"/>
              <a:t>Photochemical smog </a:t>
            </a:r>
            <a:r>
              <a:rPr lang="en-US" sz="2800" b="1" dirty="0" smtClean="0"/>
              <a:t> </a:t>
            </a:r>
            <a:r>
              <a:rPr lang="en-US" sz="2800" dirty="0" smtClean="0"/>
              <a:t>Smog </a:t>
            </a:r>
            <a:r>
              <a:rPr lang="en-US" sz="2800" dirty="0"/>
              <a:t>that is dominated </a:t>
            </a:r>
            <a:r>
              <a:rPr lang="en-US" sz="2800" dirty="0" smtClean="0"/>
              <a:t>by oxidants </a:t>
            </a:r>
            <a:r>
              <a:rPr lang="en-US" sz="2800" dirty="0"/>
              <a:t>such as ozone. Also known as Los Angeles</a:t>
            </a:r>
            <a:r>
              <a:rPr lang="en-US" sz="2800" dirty="0" smtClean="0"/>
              <a:t>–type </a:t>
            </a:r>
            <a:r>
              <a:rPr lang="en-US" sz="2800" dirty="0"/>
              <a:t>Smog; Brown smog.</a:t>
            </a:r>
          </a:p>
          <a:p>
            <a:r>
              <a:rPr lang="en-US" sz="2800" b="1" dirty="0"/>
              <a:t>Sulfurous smog</a:t>
            </a:r>
            <a:r>
              <a:rPr lang="en-US" sz="2800" dirty="0"/>
              <a:t> </a:t>
            </a:r>
            <a:r>
              <a:rPr lang="en-US" sz="2800" dirty="0" smtClean="0"/>
              <a:t> Smog </a:t>
            </a:r>
            <a:r>
              <a:rPr lang="en-US" sz="2800" dirty="0"/>
              <a:t>dominated by sulfur dioxide </a:t>
            </a:r>
            <a:r>
              <a:rPr lang="en-US" sz="2800" dirty="0" smtClean="0"/>
              <a:t>and sulfate </a:t>
            </a:r>
            <a:r>
              <a:rPr lang="en-US" sz="2800" dirty="0"/>
              <a:t>compounds. </a:t>
            </a:r>
            <a:r>
              <a:rPr lang="en-US" sz="2800" i="1" dirty="0"/>
              <a:t>Also known as </a:t>
            </a:r>
            <a:r>
              <a:rPr lang="en-US" sz="2800" b="1" dirty="0"/>
              <a:t>London-type smog</a:t>
            </a:r>
            <a:r>
              <a:rPr lang="en-US" sz="2800" dirty="0" smtClean="0"/>
              <a:t>; </a:t>
            </a:r>
            <a:r>
              <a:rPr lang="en-US" sz="2800" b="1" dirty="0" smtClean="0"/>
              <a:t>Gray </a:t>
            </a:r>
            <a:r>
              <a:rPr lang="en-US" sz="2800" b="1" dirty="0"/>
              <a:t>smog</a:t>
            </a:r>
            <a:r>
              <a:rPr lang="en-US" sz="2800" dirty="0"/>
              <a:t>; Industrial smog.</a:t>
            </a:r>
          </a:p>
        </p:txBody>
      </p:sp>
    </p:spTree>
    <p:extLst>
      <p:ext uri="{BB962C8B-B14F-4D97-AF65-F5344CB8AC3E}">
        <p14:creationId xmlns:p14="http://schemas.microsoft.com/office/powerpoint/2010/main" val="28436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1" y="1318541"/>
            <a:ext cx="10551689" cy="100958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How does photochemical smog form?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066" y="3363217"/>
            <a:ext cx="9024370" cy="50212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1. NO, NO2, and VOCs are given off by cars</a:t>
            </a:r>
          </a:p>
          <a:p>
            <a:pPr marL="0" indent="0">
              <a:buNone/>
            </a:pPr>
            <a:r>
              <a:rPr lang="en-US" sz="3200" dirty="0" smtClean="0"/>
              <a:t>2. Sunlight causes a series of reactions that creates many dangerous oxidants!</a:t>
            </a:r>
          </a:p>
          <a:p>
            <a:r>
              <a:rPr lang="en-US" sz="3200" dirty="0" smtClean="0"/>
              <a:t>Ozone (most abundant)</a:t>
            </a:r>
          </a:p>
          <a:p>
            <a:r>
              <a:rPr lang="en-US" sz="3200" dirty="0" err="1" smtClean="0"/>
              <a:t>Peroxyacyl</a:t>
            </a:r>
            <a:r>
              <a:rPr lang="en-US" sz="3200" dirty="0" smtClean="0"/>
              <a:t> nitrates (PANs)</a:t>
            </a:r>
          </a:p>
          <a:p>
            <a:r>
              <a:rPr lang="en-US" sz="3200" dirty="0" smtClean="0"/>
              <a:t>Aldehydes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Higher temps = more reactions = more smog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104" y="4563704"/>
            <a:ext cx="40290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7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2" y="1262071"/>
            <a:ext cx="11569328" cy="1009586"/>
          </a:xfrm>
        </p:spPr>
        <p:txBody>
          <a:bodyPr/>
          <a:lstStyle/>
          <a:p>
            <a:r>
              <a:rPr lang="en-US" dirty="0" smtClean="0"/>
              <a:t>NOx + VOCs               O3 + PANS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99" y="2958970"/>
            <a:ext cx="11201292" cy="679463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057192" y="1716833"/>
            <a:ext cx="1959428" cy="3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34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Chemistry of </a:t>
            </a:r>
            <a:r>
              <a:rPr lang="en-US" dirty="0" smtClean="0"/>
              <a:t>Ozone Formation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4623"/>
            <a:ext cx="7173276" cy="98714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55818" y="4417586"/>
            <a:ext cx="58489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10001"/>
                </a:solidFill>
                <a:latin typeface="Arial"/>
                <a:cs typeface="Arial"/>
              </a:rPr>
              <a:t>Tropospheric ozone </a:t>
            </a:r>
            <a:r>
              <a:rPr lang="en-US" sz="2800" b="1" dirty="0" smtClean="0">
                <a:solidFill>
                  <a:srgbClr val="010001"/>
                </a:solidFill>
                <a:latin typeface="Arial"/>
                <a:cs typeface="Arial"/>
              </a:rPr>
              <a:t>formation </a:t>
            </a:r>
          </a:p>
          <a:p>
            <a:r>
              <a:rPr lang="en-US" sz="2800" dirty="0" smtClean="0">
                <a:solidFill>
                  <a:srgbClr val="010001"/>
                </a:solidFill>
                <a:latin typeface="Arial"/>
                <a:cs typeface="Arial"/>
              </a:rPr>
              <a:t>(</a:t>
            </a:r>
            <a:r>
              <a:rPr lang="en-US" sz="2800" dirty="0">
                <a:solidFill>
                  <a:srgbClr val="010001"/>
                </a:solidFill>
                <a:latin typeface="Arial"/>
                <a:cs typeface="Arial"/>
              </a:rPr>
              <a:t>a) In the absence </a:t>
            </a:r>
            <a:r>
              <a:rPr lang="en-US" sz="2800" dirty="0" smtClean="0">
                <a:solidFill>
                  <a:srgbClr val="010001"/>
                </a:solidFill>
                <a:latin typeface="Arial"/>
                <a:cs typeface="Arial"/>
              </a:rPr>
              <a:t>of VOCs</a:t>
            </a:r>
            <a:r>
              <a:rPr lang="en-US" sz="2800" dirty="0">
                <a:solidFill>
                  <a:srgbClr val="010001"/>
                </a:solidFill>
                <a:latin typeface="Arial"/>
                <a:cs typeface="Arial"/>
              </a:rPr>
              <a:t>, ozone will form during the daylight hours. </a:t>
            </a:r>
            <a:endParaRPr lang="en-US" sz="2800" dirty="0" smtClean="0">
              <a:solidFill>
                <a:srgbClr val="010001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10001"/>
                </a:solidFill>
                <a:latin typeface="Arial"/>
                <a:cs typeface="Arial"/>
              </a:rPr>
              <a:t>(</a:t>
            </a:r>
            <a:r>
              <a:rPr lang="en-US" sz="2800" dirty="0">
                <a:solidFill>
                  <a:srgbClr val="010001"/>
                </a:solidFill>
                <a:latin typeface="Arial"/>
                <a:cs typeface="Arial"/>
              </a:rPr>
              <a:t>b) After sunset, the ozone will break down. </a:t>
            </a:r>
            <a:endParaRPr lang="en-US" sz="2800" dirty="0" smtClean="0">
              <a:solidFill>
                <a:srgbClr val="010001"/>
              </a:solidFill>
              <a:latin typeface="Arial"/>
              <a:cs typeface="Arial"/>
            </a:endParaRPr>
          </a:p>
          <a:p>
            <a:endParaRPr lang="en-US" sz="2800" dirty="0">
              <a:solidFill>
                <a:srgbClr val="010001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10001"/>
                </a:solidFill>
                <a:latin typeface="Arial"/>
                <a:cs typeface="Arial"/>
              </a:rPr>
              <a:t>Even without VOCs, we make more ozone by releasing NOx</a:t>
            </a:r>
            <a:endParaRPr lang="en-US" sz="2800" dirty="0">
              <a:solidFill>
                <a:srgbClr val="01000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81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271" y="5619595"/>
            <a:ext cx="10916185" cy="3729677"/>
          </a:xfrm>
        </p:spPr>
        <p:txBody>
          <a:bodyPr/>
          <a:lstStyle/>
          <a:p>
            <a:r>
              <a:rPr lang="en-US" sz="3200" b="1" dirty="0" smtClean="0"/>
              <a:t>How does the actual brown/orange smog form?</a:t>
            </a:r>
          </a:p>
          <a:p>
            <a:r>
              <a:rPr lang="en-US" sz="3200" b="1" dirty="0" smtClean="0"/>
              <a:t>With the addition of VOCs (like methane, benzene), new oxidants like PANS form</a:t>
            </a:r>
          </a:p>
          <a:p>
            <a:r>
              <a:rPr lang="en-US" sz="3200" b="1" dirty="0" smtClean="0"/>
              <a:t>These mix with ozone to create smog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38" y="-6630045"/>
            <a:ext cx="8901404" cy="1224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18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Heat Islands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272" y="3540198"/>
            <a:ext cx="10359960" cy="502129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Concentration of ozone, PANS, aldehydes peak when the sun is highest and drop off at night </a:t>
            </a:r>
          </a:p>
          <a:p>
            <a:pPr lvl="1"/>
            <a:r>
              <a:rPr lang="en-US" sz="2800" dirty="0"/>
              <a:t>L</a:t>
            </a:r>
            <a:r>
              <a:rPr lang="en-US" sz="2800" dirty="0" smtClean="0"/>
              <a:t>ots of NO2 in exhaust, plus sun, during the day</a:t>
            </a:r>
          </a:p>
          <a:p>
            <a:r>
              <a:rPr lang="en-US" sz="2800" dirty="0" smtClean="0"/>
              <a:t>Cities maintain smog longer because of heat-absorbing materials used in buildings</a:t>
            </a:r>
          </a:p>
          <a:p>
            <a:r>
              <a:rPr lang="en-US" sz="2800" dirty="0" smtClean="0"/>
              <a:t>Creates “urban heat islands” where smog is perpetual because heat is always present</a:t>
            </a:r>
            <a:endParaRPr lang="en-US" sz="2800" dirty="0"/>
          </a:p>
          <a:p>
            <a:pPr marL="572202" lvl="1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1410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Thermal Inversions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806" y="3053501"/>
            <a:ext cx="6392645" cy="6164240"/>
          </a:xfrm>
        </p:spPr>
        <p:txBody>
          <a:bodyPr>
            <a:normAutofit/>
          </a:bodyPr>
          <a:lstStyle/>
          <a:p>
            <a:r>
              <a:rPr lang="en-US" sz="3200" b="1" dirty="0"/>
              <a:t>Thermal </a:t>
            </a:r>
            <a:r>
              <a:rPr lang="en-US" sz="3200" b="1" dirty="0" smtClean="0"/>
              <a:t>inversion:  </a:t>
            </a:r>
            <a:r>
              <a:rPr lang="en-US" sz="3200" dirty="0" smtClean="0"/>
              <a:t>A relatively warm </a:t>
            </a:r>
            <a:r>
              <a:rPr lang="en-US" sz="3200" dirty="0"/>
              <a:t>layer of air at mid-altitude covers a layer of cold</a:t>
            </a:r>
            <a:r>
              <a:rPr lang="en-US" sz="3200" dirty="0" smtClean="0"/>
              <a:t>, dense </a:t>
            </a:r>
            <a:r>
              <a:rPr lang="en-US" sz="3200" dirty="0"/>
              <a:t>air below.</a:t>
            </a:r>
          </a:p>
          <a:p>
            <a:r>
              <a:rPr lang="en-US" sz="3200" b="1" dirty="0"/>
              <a:t>Inversion </a:t>
            </a:r>
            <a:r>
              <a:rPr lang="en-US" sz="3200" b="1" dirty="0" smtClean="0"/>
              <a:t>layer:  </a:t>
            </a:r>
            <a:r>
              <a:rPr lang="en-US" sz="3200" dirty="0" smtClean="0"/>
              <a:t>The </a:t>
            </a:r>
            <a:r>
              <a:rPr lang="en-US" sz="3200" dirty="0"/>
              <a:t>layer of warm air that </a:t>
            </a:r>
            <a:r>
              <a:rPr lang="en-US" sz="3200" dirty="0" smtClean="0"/>
              <a:t>traps emissions in the layer beneath it</a:t>
            </a:r>
            <a:r>
              <a:rPr lang="en-US" sz="3200" dirty="0"/>
              <a:t>.</a:t>
            </a:r>
          </a:p>
          <a:p>
            <a:pPr lvl="0"/>
            <a:r>
              <a:rPr lang="en-US" sz="3200" dirty="0" smtClean="0"/>
              <a:t>Due to geography (valleys) and industry combined, some cities are more likely to have prolonged smog.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406" y="2707250"/>
            <a:ext cx="4928260" cy="65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2333" y="1290064"/>
            <a:ext cx="5404611" cy="1009586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Mexico City, Mumbai, India Chengdu, China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09" y="326896"/>
            <a:ext cx="6453237" cy="4299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925" y="3891328"/>
            <a:ext cx="7507226" cy="5405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09" y="6161288"/>
            <a:ext cx="4710365" cy="31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1" y="1318541"/>
            <a:ext cx="10227225" cy="1009586"/>
          </a:xfrm>
        </p:spPr>
        <p:txBody>
          <a:bodyPr/>
          <a:lstStyle/>
          <a:p>
            <a:r>
              <a:rPr lang="en-US" dirty="0" smtClean="0"/>
              <a:t>Negative Health Effects of Smog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Reduced lung function, asthma, lung cancer (?)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32" y="2328127"/>
            <a:ext cx="11205702" cy="71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9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Smog Review 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272" y="3540198"/>
            <a:ext cx="10841540" cy="502129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Now find your Smog Review homework in Google classroom.</a:t>
            </a:r>
          </a:p>
          <a:p>
            <a:r>
              <a:rPr lang="en-US" sz="3200" b="1" dirty="0" smtClean="0"/>
              <a:t>Look at your answer to Part A #3- change if needed.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23354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25565" y="4386193"/>
            <a:ext cx="8416252" cy="3633434"/>
          </a:xfrm>
        </p:spPr>
        <p:txBody>
          <a:bodyPr/>
          <a:lstStyle/>
          <a:p>
            <a:pPr algn="ctr"/>
            <a:r>
              <a:rPr lang="en-US" dirty="0" smtClean="0"/>
              <a:t>Causes and Effects of Smog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579" y="959984"/>
            <a:ext cx="6456224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for Ozone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7768" y="3008671"/>
            <a:ext cx="10464800" cy="519762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Ozone (O</a:t>
            </a:r>
            <a:r>
              <a:rPr lang="en-US" sz="2800" dirty="0" smtClean="0"/>
              <a:t>3</a:t>
            </a:r>
            <a:r>
              <a:rPr lang="en-US" sz="3200" dirty="0" smtClean="0"/>
              <a:t>) is beneficial in the stratosphere but harmful in the troposphere</a:t>
            </a:r>
          </a:p>
          <a:p>
            <a:r>
              <a:rPr lang="en-US" sz="3200" dirty="0" smtClean="0"/>
              <a:t>O</a:t>
            </a:r>
            <a:r>
              <a:rPr lang="en-US" sz="2800" dirty="0" smtClean="0"/>
              <a:t>3</a:t>
            </a:r>
            <a:r>
              <a:rPr lang="en-US" sz="3200" dirty="0" smtClean="0"/>
              <a:t> is a secondary pollutant that is unstable and reacts to form O2 and O</a:t>
            </a:r>
          </a:p>
          <a:p>
            <a:r>
              <a:rPr lang="en-US" sz="3200" dirty="0" smtClean="0"/>
              <a:t>Can cause lung irritation, plant damage, and even disintegrate rubber and plastics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162" y="6378216"/>
            <a:ext cx="68484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4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Ozone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272" y="3540198"/>
            <a:ext cx="11177442" cy="502129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Find your lab handout and test strips</a:t>
            </a:r>
          </a:p>
          <a:p>
            <a:r>
              <a:rPr lang="en-US" sz="3200" b="1" dirty="0" smtClean="0"/>
              <a:t>Do Testing Procedure #3 (color scale on board)</a:t>
            </a:r>
          </a:p>
          <a:p>
            <a:r>
              <a:rPr lang="en-US" sz="3200" b="1" dirty="0" smtClean="0"/>
              <a:t>#7: Go to airnow.gov instead and search for zip code 98038.  From there, find the ozone values on the right side.</a:t>
            </a:r>
          </a:p>
          <a:p>
            <a:r>
              <a:rPr lang="en-US" sz="3200" b="1" dirty="0" smtClean="0"/>
              <a:t>Skip #8. </a:t>
            </a:r>
          </a:p>
          <a:p>
            <a:pPr marL="0" indent="0">
              <a:buNone/>
            </a:pPr>
            <a:r>
              <a:rPr lang="en-US" sz="3200" b="1" dirty="0" smtClean="0"/>
              <a:t>This is due next time!!!!</a:t>
            </a:r>
          </a:p>
        </p:txBody>
      </p:sp>
    </p:spTree>
    <p:extLst>
      <p:ext uri="{BB962C8B-B14F-4D97-AF65-F5344CB8AC3E}">
        <p14:creationId xmlns:p14="http://schemas.microsoft.com/office/powerpoint/2010/main" val="1822715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Due Dates Next </a:t>
            </a:r>
            <a:r>
              <a:rPr lang="en-US" dirty="0"/>
              <a:t>W</a:t>
            </a:r>
            <a:r>
              <a:rPr lang="en-US" dirty="0" smtClean="0"/>
              <a:t>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271" y="3540198"/>
            <a:ext cx="10860201" cy="502129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Tuesday: Finished Ozone Lab</a:t>
            </a:r>
          </a:p>
          <a:p>
            <a:r>
              <a:rPr lang="en-US" sz="3200" b="1" dirty="0" smtClean="0"/>
              <a:t>Thursday: Any pollution-related current event</a:t>
            </a:r>
          </a:p>
          <a:p>
            <a:r>
              <a:rPr lang="en-US" sz="3200" b="1" dirty="0" err="1" smtClean="0"/>
              <a:t>Ch</a:t>
            </a:r>
            <a:r>
              <a:rPr lang="en-US" sz="3200" b="1" dirty="0" smtClean="0"/>
              <a:t> 12/13 Test Retakes must be done by Thursday.  I’m available M/W Power Hour and T/</a:t>
            </a:r>
            <a:r>
              <a:rPr lang="en-US" sz="3200" b="1" dirty="0" err="1" smtClean="0"/>
              <a:t>Th</a:t>
            </a:r>
            <a:r>
              <a:rPr lang="en-US" sz="3200" b="1" dirty="0" smtClean="0"/>
              <a:t> by appointment.</a:t>
            </a:r>
          </a:p>
          <a:p>
            <a:pPr lvl="1"/>
            <a:r>
              <a:rPr lang="en-US" sz="2800" b="1" dirty="0" err="1" smtClean="0"/>
              <a:t>Mult</a:t>
            </a:r>
            <a:r>
              <a:rPr lang="en-US" sz="2800" b="1" dirty="0" smtClean="0"/>
              <a:t>. Choice: scores of 24 and below</a:t>
            </a:r>
          </a:p>
          <a:p>
            <a:pPr lvl="1"/>
            <a:r>
              <a:rPr lang="en-US" sz="2800" b="1" dirty="0" smtClean="0"/>
              <a:t>FRQ: scores of 7 and below</a:t>
            </a:r>
          </a:p>
          <a:p>
            <a:pPr marL="572202" lvl="1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930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Primary and Secondary Pollutants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2023614"/>
            <a:ext cx="9750173" cy="63415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0000" y="8365190"/>
            <a:ext cx="966288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Primary and secondary </a:t>
            </a:r>
            <a:r>
              <a:rPr lang="en-US" sz="2400" b="1" dirty="0" smtClean="0">
                <a:solidFill>
                  <a:srgbClr val="010001"/>
                </a:solidFill>
                <a:latin typeface="Arial"/>
                <a:cs typeface="Arial"/>
              </a:rPr>
              <a:t>air pollutants</a:t>
            </a:r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The transformation from primary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to secondary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pollutant requires a number of factors</a:t>
            </a:r>
          </a:p>
          <a:p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including sunlight, water (clouds), and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the appropriate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temperature.</a:t>
            </a:r>
          </a:p>
        </p:txBody>
      </p:sp>
    </p:spTree>
    <p:extLst>
      <p:ext uri="{BB962C8B-B14F-4D97-AF65-F5344CB8AC3E}">
        <p14:creationId xmlns:p14="http://schemas.microsoft.com/office/powerpoint/2010/main" val="40140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Measuring U.S. Emissions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57" y="3261869"/>
            <a:ext cx="8617195" cy="5840413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200" dirty="0" smtClean="0"/>
              <a:t>The </a:t>
            </a:r>
            <a:r>
              <a:rPr lang="en-US" sz="3200" dirty="0"/>
              <a:t>Clean Air Act </a:t>
            </a:r>
            <a:r>
              <a:rPr lang="en-US" sz="3200" dirty="0" smtClean="0"/>
              <a:t>(1970) and amendments in 1977 &amp; 1990 establishes standards for six “criteria” air pollutants</a:t>
            </a:r>
          </a:p>
          <a:p>
            <a:pPr lvl="1"/>
            <a:r>
              <a:rPr lang="en-US" sz="2916" dirty="0" smtClean="0"/>
              <a:t>CO, NO2, SO2, O3, Particulates, Lead</a:t>
            </a:r>
          </a:p>
          <a:p>
            <a:pPr lvl="1"/>
            <a:r>
              <a:rPr lang="en-US" sz="2916" dirty="0" smtClean="0"/>
              <a:t>NO, VOCs, CO2 not measured as part of CAA</a:t>
            </a:r>
            <a:endParaRPr lang="en-US" sz="2916" dirty="0"/>
          </a:p>
          <a:p>
            <a:pPr lvl="0"/>
            <a:r>
              <a:rPr lang="en-US" sz="3200" dirty="0" smtClean="0"/>
              <a:t>Enforced by the EPA (</a:t>
            </a:r>
            <a:r>
              <a:rPr lang="en-US" sz="3200" dirty="0" err="1" smtClean="0"/>
              <a:t>Env</a:t>
            </a:r>
            <a:r>
              <a:rPr lang="en-US" sz="3200" dirty="0" smtClean="0"/>
              <a:t>. Protection Agency)</a:t>
            </a:r>
          </a:p>
          <a:p>
            <a:pPr lvl="0"/>
            <a:r>
              <a:rPr lang="en-US" sz="3200" dirty="0" smtClean="0"/>
              <a:t>National </a:t>
            </a:r>
            <a:r>
              <a:rPr lang="en-US" sz="3200" dirty="0"/>
              <a:t>Ambient Air Quality Standards (NAAQS</a:t>
            </a:r>
            <a:r>
              <a:rPr lang="en-US" sz="3200" dirty="0" smtClean="0"/>
              <a:t>): </a:t>
            </a:r>
            <a:r>
              <a:rPr lang="en-US" sz="3200" dirty="0"/>
              <a:t>the EPA periodically </a:t>
            </a:r>
            <a:r>
              <a:rPr lang="en-US" sz="3200" dirty="0" smtClean="0"/>
              <a:t>adjusts amounts allowed for each pollutant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800" y="3458982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515" y="353403"/>
            <a:ext cx="8742607" cy="88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858" y="-111773"/>
            <a:ext cx="8496942" cy="5657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7" y="3934774"/>
            <a:ext cx="6191191" cy="52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2" y="1067818"/>
            <a:ext cx="9024370" cy="1009586"/>
          </a:xfrm>
        </p:spPr>
        <p:txBody>
          <a:bodyPr/>
          <a:lstStyle/>
          <a:p>
            <a:pPr algn="l"/>
            <a:r>
              <a:rPr lang="en-US" dirty="0"/>
              <a:t>Anthropogenic </a:t>
            </a:r>
            <a:r>
              <a:rPr lang="en-US" dirty="0" smtClean="0"/>
              <a:t>Emissions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704949"/>
            <a:ext cx="5739562" cy="6980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8685497"/>
            <a:ext cx="5739562" cy="80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4492" y="3732809"/>
            <a:ext cx="50963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Emission sources of criteria air </a:t>
            </a:r>
            <a:r>
              <a:rPr lang="en-US" sz="2400" b="1" dirty="0" smtClean="0">
                <a:solidFill>
                  <a:srgbClr val="010001"/>
                </a:solidFill>
                <a:latin typeface="Arial"/>
                <a:cs typeface="Arial"/>
              </a:rPr>
              <a:t>pollutants for </a:t>
            </a:r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the United States.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Recent EPA data show that on-road</a:t>
            </a:r>
          </a:p>
          <a:p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vehicles, categorized as “transportation,” are the largest source of (a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)carbon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monoxide and (b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)nitrogen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oxides.</a:t>
            </a:r>
          </a:p>
        </p:txBody>
      </p:sp>
    </p:spTree>
    <p:extLst>
      <p:ext uri="{BB962C8B-B14F-4D97-AF65-F5344CB8AC3E}">
        <p14:creationId xmlns:p14="http://schemas.microsoft.com/office/powerpoint/2010/main" val="228153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Anthropogenic Emissions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272" y="3188350"/>
            <a:ext cx="6151890" cy="59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30123" y="4043801"/>
            <a:ext cx="50530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Emission sources of criteria air pollutants for the United States.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The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major source of</a:t>
            </a:r>
          </a:p>
          <a:p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(c) anthropogenic sulfur dioxide is the generation of electricity,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primarily from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coal. Among the sources of (d) particulate matter are road dust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, industrial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processes, electricity generation, and natural and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human-made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fires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37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Air Pollution Trends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84" y="2328127"/>
            <a:ext cx="7141475" cy="73287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56852" y="3631528"/>
            <a:ext cx="47479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Criteria and other air pollutant</a:t>
            </a:r>
          </a:p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trends.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Trends in the criteria air pollutants in the United States</a:t>
            </a:r>
          </a:p>
          <a:p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between 1990 and 2010. All criteria air pollutants have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decreased during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this time period. The decrease for lead is the greatest.</a:t>
            </a:r>
          </a:p>
        </p:txBody>
      </p:sp>
    </p:spTree>
    <p:extLst>
      <p:ext uri="{BB962C8B-B14F-4D97-AF65-F5344CB8AC3E}">
        <p14:creationId xmlns:p14="http://schemas.microsoft.com/office/powerpoint/2010/main" val="407990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462</TotalTime>
  <Words>829</Words>
  <Application>Microsoft Office PowerPoint</Application>
  <PresentationFormat>Custom</PresentationFormat>
  <Paragraphs>80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MS PGothic</vt:lpstr>
      <vt:lpstr>Arial</vt:lpstr>
      <vt:lpstr>Century Gothic</vt:lpstr>
      <vt:lpstr>Lucida Grande</vt:lpstr>
      <vt:lpstr>Wingdings 3</vt:lpstr>
      <vt:lpstr>Ion Boardroom</vt:lpstr>
      <vt:lpstr>APES 3/9</vt:lpstr>
      <vt:lpstr>Causes and Effects of Smog</vt:lpstr>
      <vt:lpstr>Primary and Secondary Pollutants </vt:lpstr>
      <vt:lpstr>Measuring U.S. Emissions </vt:lpstr>
      <vt:lpstr>PowerPoint Presentation</vt:lpstr>
      <vt:lpstr>PowerPoint Presentation</vt:lpstr>
      <vt:lpstr>Anthropogenic Emissions </vt:lpstr>
      <vt:lpstr>Anthropogenic Emissions </vt:lpstr>
      <vt:lpstr>Air Pollution Trends </vt:lpstr>
      <vt:lpstr>Classifying Pollutants </vt:lpstr>
      <vt:lpstr>How does photochemical smog form? </vt:lpstr>
      <vt:lpstr>NOx + VOCs               O3 + PANS</vt:lpstr>
      <vt:lpstr>The Chemistry of Ozone Formation </vt:lpstr>
      <vt:lpstr>PowerPoint Presentation</vt:lpstr>
      <vt:lpstr>Urban Heat Islands</vt:lpstr>
      <vt:lpstr>Thermal Inversions </vt:lpstr>
      <vt:lpstr>Mexico City, Mumbai, India Chengdu, China</vt:lpstr>
      <vt:lpstr>Negative Health Effects of Smog</vt:lpstr>
      <vt:lpstr>Smog Review Homework</vt:lpstr>
      <vt:lpstr>Testing for Ozone</vt:lpstr>
      <vt:lpstr>Ozone Lab</vt:lpstr>
      <vt:lpstr>Due Dates 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Kohn</dc:creator>
  <cp:lastModifiedBy>Tyrell Hardtke</cp:lastModifiedBy>
  <cp:revision>47</cp:revision>
  <dcterms:created xsi:type="dcterms:W3CDTF">2015-05-13T22:54:26Z</dcterms:created>
  <dcterms:modified xsi:type="dcterms:W3CDTF">2018-03-09T14:36:46Z</dcterms:modified>
</cp:coreProperties>
</file>