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4"/>
  </p:notesMasterIdLst>
  <p:sldIdLst>
    <p:sldId id="256" r:id="rId2"/>
    <p:sldId id="268" r:id="rId3"/>
    <p:sldId id="266" r:id="rId4"/>
    <p:sldId id="265" r:id="rId5"/>
    <p:sldId id="264" r:id="rId6"/>
    <p:sldId id="267" r:id="rId7"/>
    <p:sldId id="269" r:id="rId8"/>
    <p:sldId id="270" r:id="rId9"/>
    <p:sldId id="271" r:id="rId10"/>
    <p:sldId id="260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80C4-6E94-4D5D-8B9F-FE3D66D2581E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F6846-51F0-4ABA-86B5-18747E0A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E68C19-BDC4-41D7-AA3C-F9FE3E9D48A7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076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6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7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52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179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33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59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5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43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2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0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3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7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9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9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0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9BF35-08D3-411A-AE3E-DF21B7CD867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F177-59E9-4078-84BA-8AA3F93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4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pZKBDVurCdk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APES 4/19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1" y="4394039"/>
            <a:ext cx="10762741" cy="111768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/>
              </a:rPr>
              <a:t>Get ready for a vocab quiz!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/>
              </a:rPr>
              <a:t>Take out your review activities (two stamps due)</a:t>
            </a:r>
          </a:p>
        </p:txBody>
      </p:sp>
    </p:spTree>
    <p:extLst>
      <p:ext uri="{BB962C8B-B14F-4D97-AF65-F5344CB8AC3E}">
        <p14:creationId xmlns:p14="http://schemas.microsoft.com/office/powerpoint/2010/main" val="11126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Spills!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896" y="2230870"/>
            <a:ext cx="5181600" cy="43513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/>
              </a:rPr>
              <a:t>45% of oil found in the ocean is from natural oil seeps from the crust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/>
              </a:rPr>
              <a:t>The rest is from human activity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bg1"/>
                </a:solidFill>
                <a:effectLst/>
                <a:hlinkClick r:id="rId2"/>
              </a:rPr>
              <a:t>https</a:t>
            </a:r>
            <a:r>
              <a:rPr lang="en-US" sz="2800" b="1" i="1" dirty="0">
                <a:solidFill>
                  <a:schemeClr val="bg1"/>
                </a:solidFill>
                <a:effectLst/>
                <a:hlinkClick r:id="rId2"/>
              </a:rPr>
              <a:t>://</a:t>
            </a:r>
            <a:r>
              <a:rPr lang="en-US" sz="2800" b="1" i="1" dirty="0" smtClean="0">
                <a:solidFill>
                  <a:schemeClr val="bg1"/>
                </a:solidFill>
                <a:effectLst/>
                <a:hlinkClick r:id="rId2"/>
              </a:rPr>
              <a:t>www.youtube.com/watch?v=pZKBDVurCdk</a:t>
            </a:r>
            <a:endParaRPr lang="en-US" sz="2800" b="1" i="1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sz="2800" b="1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705" y="1690688"/>
            <a:ext cx="6486590" cy="49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Oil Spills to know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4518" y="2095934"/>
            <a:ext cx="11256818" cy="4351338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2370909"/>
            <a:ext cx="6096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165" y="2233748"/>
            <a:ext cx="5273633" cy="37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>
              <a:solidFill>
                <a:schemeClr val="bg1"/>
              </a:solidFill>
              <a:effectLst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/>
              </a:rPr>
              <a:t>Be prepared for a test on Chapters 9 and 14!</a:t>
            </a:r>
            <a:endParaRPr lang="en-US" sz="2800" b="1" dirty="0" smtClean="0">
              <a:solidFill>
                <a:schemeClr val="bg1"/>
              </a:solidFill>
              <a:effectLst/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  <a:effectLst/>
              </a:rPr>
              <a:t>Four possible FRQs:</a:t>
            </a:r>
          </a:p>
          <a:p>
            <a:pPr lvl="2"/>
            <a:r>
              <a:rPr lang="en-US" sz="2600" b="1" dirty="0" smtClean="0">
                <a:solidFill>
                  <a:schemeClr val="bg1"/>
                </a:solidFill>
                <a:effectLst/>
              </a:rPr>
              <a:t>2015 #3 Oil Spills</a:t>
            </a:r>
          </a:p>
          <a:p>
            <a:pPr lvl="2"/>
            <a:r>
              <a:rPr lang="en-US" sz="2600" b="1" dirty="0" smtClean="0">
                <a:solidFill>
                  <a:schemeClr val="bg1"/>
                </a:solidFill>
                <a:effectLst/>
              </a:rPr>
              <a:t>2013 #1 Eutrophication</a:t>
            </a:r>
          </a:p>
          <a:p>
            <a:pPr lvl="2"/>
            <a:r>
              <a:rPr lang="en-US" sz="2600" b="1" dirty="0" smtClean="0">
                <a:solidFill>
                  <a:schemeClr val="bg1"/>
                </a:solidFill>
                <a:effectLst/>
              </a:rPr>
              <a:t>2004 #1 Bioaccumulation of Mercury</a:t>
            </a:r>
          </a:p>
          <a:p>
            <a:pPr lvl="2"/>
            <a:r>
              <a:rPr lang="en-US" sz="2600" b="1" dirty="0" smtClean="0">
                <a:solidFill>
                  <a:schemeClr val="bg1"/>
                </a:solidFill>
                <a:effectLst/>
              </a:rPr>
              <a:t>2007 #1 Sewage Treatment</a:t>
            </a:r>
          </a:p>
        </p:txBody>
      </p:sp>
    </p:spTree>
    <p:extLst>
      <p:ext uri="{BB962C8B-B14F-4D97-AF65-F5344CB8AC3E}">
        <p14:creationId xmlns:p14="http://schemas.microsoft.com/office/powerpoint/2010/main" val="25149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 II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Industrial Chemicals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ffectLst/>
              </a:rPr>
              <a:t>Organic chemicals: oil, plastics, pesticides, cleaning solvents</a:t>
            </a:r>
          </a:p>
          <a:p>
            <a:r>
              <a:rPr lang="en-US" altLang="en-US" dirty="0" smtClean="0">
                <a:solidFill>
                  <a:schemeClr val="bg1"/>
                </a:solidFill>
                <a:effectLst/>
              </a:rPr>
              <a:t>Inorganic: acids/bases, salts, metals</a:t>
            </a:r>
          </a:p>
          <a:p>
            <a:r>
              <a:rPr lang="en-US" altLang="en-US" dirty="0" smtClean="0">
                <a:solidFill>
                  <a:schemeClr val="bg1"/>
                </a:solidFill>
                <a:effectLst/>
              </a:rPr>
              <a:t>PCBs</a:t>
            </a:r>
          </a:p>
          <a:p>
            <a:r>
              <a:rPr lang="en-US" altLang="en-US" dirty="0" smtClean="0">
                <a:solidFill>
                  <a:srgbClr val="FF0000"/>
                </a:solidFill>
                <a:effectLst/>
              </a:rPr>
              <a:t>We will cover these more in detail in the toxins mini-unit</a:t>
            </a:r>
          </a:p>
        </p:txBody>
      </p:sp>
    </p:spTree>
    <p:extLst>
      <p:ext uri="{BB962C8B-B14F-4D97-AF65-F5344CB8AC3E}">
        <p14:creationId xmlns:p14="http://schemas.microsoft.com/office/powerpoint/2010/main" val="4265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Heavy Metals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effectLst/>
              </a:rPr>
              <a:t>Mercury</a:t>
            </a:r>
            <a:r>
              <a:rPr lang="en-US" dirty="0" smtClean="0">
                <a:solidFill>
                  <a:schemeClr val="bg1"/>
                </a:solidFill>
                <a:effectLst/>
              </a:rPr>
              <a:t>: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comes from burning coal and mining; bacteria convert it toxic methylmercury in water; causes neurological damage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effectLst/>
              </a:rPr>
              <a:t>Lead: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comes from old paint, leaded gasoline, mining; causes neurological damage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2560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56075"/>
            <a:ext cx="4381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5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Mining and Water Pollution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91885" y="2549118"/>
            <a:ext cx="5815149" cy="5380037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bg1"/>
                </a:solidFill>
                <a:effectLst/>
              </a:rPr>
              <a:t>Mining exposes large areas of earth’s surface to water and wind, creating runoff</a:t>
            </a:r>
          </a:p>
          <a:p>
            <a:pPr lvl="1"/>
            <a:r>
              <a:rPr lang="en-US" altLang="en-US" sz="2800" b="1" dirty="0">
                <a:solidFill>
                  <a:schemeClr val="bg1"/>
                </a:solidFill>
                <a:effectLst/>
              </a:rPr>
              <a:t>Sediments</a:t>
            </a:r>
          </a:p>
          <a:p>
            <a:pPr lvl="1"/>
            <a:r>
              <a:rPr lang="en-US" altLang="en-US" sz="2800" b="1" dirty="0">
                <a:solidFill>
                  <a:schemeClr val="bg1"/>
                </a:solidFill>
                <a:effectLst/>
              </a:rPr>
              <a:t>Naturally occurring heavy metals (mercury, lead)</a:t>
            </a:r>
          </a:p>
          <a:p>
            <a:pPr lvl="1"/>
            <a:r>
              <a:rPr lang="en-US" altLang="en-US" sz="2800" b="1" dirty="0">
                <a:solidFill>
                  <a:schemeClr val="bg1"/>
                </a:solidFill>
                <a:effectLst/>
              </a:rPr>
              <a:t>Sulfuric acid, arsenic, cyanide used to extract gold</a:t>
            </a: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35163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76400" y="6048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Bioaccumulation and </a:t>
            </a:r>
            <a:r>
              <a:rPr lang="en-US" altLang="en-US" dirty="0" err="1" smtClean="0"/>
              <a:t>Biomagnification</a:t>
            </a:r>
            <a:endParaRPr lang="en-US" altLang="en-US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09006" y="1935164"/>
            <a:ext cx="6344194" cy="4389437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solidFill>
                  <a:schemeClr val="bg1"/>
                </a:solidFill>
                <a:effectLst/>
              </a:rPr>
              <a:t>The </a:t>
            </a:r>
            <a:r>
              <a:rPr lang="en-US" altLang="en-US" sz="2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accumulation of toxins </a:t>
            </a:r>
            <a:r>
              <a:rPr lang="en-US" altLang="en-US" sz="2800" dirty="0" smtClean="0">
                <a:solidFill>
                  <a:schemeClr val="bg1"/>
                </a:solidFill>
                <a:effectLst/>
              </a:rPr>
              <a:t>(pesticides, metals, industrial chemicals) in tissues of larger consumers as you move up the food chain</a:t>
            </a:r>
          </a:p>
          <a:p>
            <a:r>
              <a:rPr lang="en-US" altLang="en-US" sz="2800" dirty="0" smtClean="0">
                <a:solidFill>
                  <a:schemeClr val="bg1"/>
                </a:solidFill>
                <a:effectLst/>
              </a:rPr>
              <a:t>Causes a 10x </a:t>
            </a:r>
            <a:r>
              <a:rPr lang="en-US" altLang="en-US" sz="2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magnification</a:t>
            </a:r>
            <a:r>
              <a:rPr lang="en-US" altLang="en-US" sz="2800" dirty="0" smtClean="0">
                <a:solidFill>
                  <a:schemeClr val="bg1"/>
                </a:solidFill>
                <a:effectLst/>
              </a:rPr>
              <a:t> in the amounts of toxins as you go up the food chain</a:t>
            </a:r>
          </a:p>
          <a:p>
            <a:r>
              <a:rPr lang="en-US" altLang="en-US" sz="2800" dirty="0" smtClean="0">
                <a:solidFill>
                  <a:schemeClr val="bg1"/>
                </a:solidFill>
                <a:effectLst/>
              </a:rPr>
              <a:t>Why? Organisms at top of food chain need to eat huge amounts of smaller organisms to survive </a:t>
            </a: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85" y="1562894"/>
            <a:ext cx="41719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9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Clean Water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01" y="2679747"/>
            <a:ext cx="9530479" cy="4694237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Passed Congress 1972, amended 1977, &amp; 1987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Individuals or corporations have to obtain permits before releasing any pollutants in waterways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The EPA creates point source discharge limits for pollutants in waterways (non-point sources are not addressed)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GOAL: Clean water for swimming, fishing, and habitat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810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Federal Safe Drinking Water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effectLst/>
              </a:rPr>
              <a:t>Passed congress in 1974, amended 1996</a:t>
            </a:r>
          </a:p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effectLst/>
              </a:rPr>
              <a:t>Assures safe drinking water for Americans</a:t>
            </a:r>
          </a:p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effectLst/>
              </a:rPr>
              <a:t>Gives the EPA the right to oversee and set standards for all water suppliers.</a:t>
            </a:r>
          </a:p>
          <a:p>
            <a:pPr eaLnBrk="1" hangingPunct="1"/>
            <a:endParaRPr lang="en-US" altLang="en-US" b="1" dirty="0" smtClean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93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862" y="83602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Comprehensive Environmental Response, Compensation, and Liability Act (CERCLA)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68" y="2349138"/>
            <a:ext cx="9507583" cy="4389438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effectLst/>
              </a:rPr>
              <a:t>Also called Superfund legislation</a:t>
            </a:r>
          </a:p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effectLst/>
              </a:rPr>
              <a:t>Enacted in 1980 in response to toxic waste disaster at Love Canal, NY</a:t>
            </a:r>
          </a:p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effectLst/>
              </a:rPr>
              <a:t>Established monetary fund and rules governing responsibility for cleaning up hazardous waste disposal sites </a:t>
            </a:r>
            <a:r>
              <a:rPr lang="en-US" altLang="en-US" b="1" dirty="0" smtClean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 Greatly improved issues regarding groundwater pollution</a:t>
            </a:r>
            <a:endParaRPr lang="en-US" altLang="en-US" b="1" dirty="0" smtClean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490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155</TotalTime>
  <Words>401</Words>
  <Application>Microsoft Office PowerPoint</Application>
  <PresentationFormat>Widescreen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Wingdings 2</vt:lpstr>
      <vt:lpstr>Berlin</vt:lpstr>
      <vt:lpstr>APES 4/19</vt:lpstr>
      <vt:lpstr>Water Pollution II Notes</vt:lpstr>
      <vt:lpstr>Industrial Chemicals</vt:lpstr>
      <vt:lpstr>Heavy Metals</vt:lpstr>
      <vt:lpstr>Mining and Water Pollution</vt:lpstr>
      <vt:lpstr>Bioaccumulation and Biomagnification</vt:lpstr>
      <vt:lpstr>Clean Water Act</vt:lpstr>
      <vt:lpstr>Federal Safe Drinking Water Act</vt:lpstr>
      <vt:lpstr>Comprehensive Environmental Response, Compensation, and Liability Act (CERCLA)</vt:lpstr>
      <vt:lpstr>Oil Spills!</vt:lpstr>
      <vt:lpstr>Major Oil Spills to know</vt:lpstr>
      <vt:lpstr>Due Next Time</vt:lpstr>
    </vt:vector>
  </TitlesOfParts>
  <Company>Tahoma School District No. 409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APES 3.25 and 3.28</dc:title>
  <dc:creator>Tyrell Hardtke</dc:creator>
  <cp:lastModifiedBy>Tyrell Hardtke</cp:lastModifiedBy>
  <cp:revision>13</cp:revision>
  <dcterms:created xsi:type="dcterms:W3CDTF">2016-03-24T13:53:49Z</dcterms:created>
  <dcterms:modified xsi:type="dcterms:W3CDTF">2018-04-19T14:45:26Z</dcterms:modified>
</cp:coreProperties>
</file>