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2" r:id="rId3"/>
    <p:sldId id="274" r:id="rId4"/>
    <p:sldId id="273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F0B5-8F0B-4F01-BEC7-23E0B323B6D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6360-9653-4DAB-9B59-F390E1F77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osw/conserve/materials/organics/food/fd-basic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r.kingcounty.gov/solidwaste/garbage-recycling/what-happens-to-my-recyclables.asp?mfile=KCrecycling.wmv&amp;loc=server#vide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your.kingcounty.gov/solidwaste/garbage-recycling/multimedia.as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3"/>
              </a:rPr>
              <a:t>http://www.epa.gov/osw/conserve/materials/organics/food/fd-basic.htm</a:t>
            </a:r>
            <a:endParaRPr lang="en-US" sz="26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6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6A915D-C037-4684-9B6C-687186C0A4F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76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hlinkClick r:id="rId3"/>
              </a:rPr>
              <a:t>http://your.kingcounty.gov/solidwaste/garbage-recycling/what-happens-to-my-recyclables.asp?mfile=KCrecycling.wmv&amp;loc=server#video</a:t>
            </a:r>
            <a:endParaRPr lang="en-US" altLang="en-US" smtClean="0"/>
          </a:p>
          <a:p>
            <a:r>
              <a:rPr lang="en-US" altLang="en-US" smtClean="0">
                <a:hlinkClick r:id="rId4"/>
              </a:rPr>
              <a:t>http://your.kingcounty.gov/solidwaste/garbage-recycling/multimedia.asp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EB2439-7755-4743-9296-8CDAF9A9928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27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5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2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1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271B-6A2A-44B7-BA68-632FD0A68A9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7E2E-C5D5-4F22-8F72-F4DF218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1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images.google.com/imgres?imgurl=http://www.wpclipart.com/food/lunch_bag.png&amp;imgrefurl=http://www.wpclipart.com/food/lunch_bag.png.html&amp;usg=__xORFf7PW_1ZZajSD_rFjgRx34Ks=&amp;h=375&amp;w=375&amp;sz=26&amp;hl=en&amp;start=2&amp;itbs=1&amp;tbnid=8zNtyrwiYzZA7M:&amp;tbnh=122&amp;tbnw=122&amp;prev=/images?q%3Dlunch%2Bbag%26hl%3Den%26gbv%3D2%26tbs%3D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ellsmart.com/TerraCycle" TargetMode="External"/><Relationship Id="rId2" Type="http://schemas.openxmlformats.org/officeDocument/2006/relationships/hyperlink" Target="http://www.terracycle.com/en-US/about-terracycle?utm_campaign=admittance&amp;utm_medium=menu&amp;utm_source=www.terracycle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jT8GG0ETQ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4/25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135724" cy="232027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Please take out your Flint Case Study for check-off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Time for Vocab Quiz F-J!</a:t>
            </a:r>
          </a:p>
        </p:txBody>
      </p:sp>
    </p:spTree>
    <p:extLst>
      <p:ext uri="{BB962C8B-B14F-4D97-AF65-F5344CB8AC3E}">
        <p14:creationId xmlns:p14="http://schemas.microsoft.com/office/powerpoint/2010/main" val="27537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/>
          <a:lstStyle/>
          <a:p>
            <a:r>
              <a:rPr lang="en-US" altLang="en-US" smtClean="0"/>
              <a:t>Waste Management –Source Reduction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1600200"/>
            <a:ext cx="3352800" cy="1752600"/>
            <a:chOff x="228600" y="5105400"/>
            <a:chExt cx="3352800" cy="1752600"/>
          </a:xfrm>
        </p:grpSpPr>
        <p:pic>
          <p:nvPicPr>
            <p:cNvPr id="32782" name="Picture 9" descr="http://t1.gstatic.com/images?q=tbn:8zNtyrwiYzZA7M:http://www.wpclipart.com/food/lunch_bag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162550"/>
              <a:ext cx="16954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1" descr="http://www.freshpromotions.com.au/products/cooler-lunch-bag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1054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 descr="http://www.goodwillmidmichigan.org/Gw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497014"/>
            <a:ext cx="20193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2" descr="data:image/jpg;base64,/9j/4AAQSkZJRgABAQAAAQABAAD/2wCEAAkGBhISEBQQEhITDxIQEBcVFBcQFRAUEBYVFxUVGBYWFBQYHCYeFx0jGhUVIC8gIycpLC0sFR4xNTAqNSYrLCkBCQoKDgwOGg8PGiwkHyQqLCk0KSwpMCwsLCwvLCkpLCwsLCkpLCksLCwpLCwpKSwsLCkpLCwsLCwsLCwpLCwsLP/AABEIAMkA+wMBIgACEQEDEQH/xAAcAAABBQEBAQAAAAAAAAAAAAAAAgMEBQYHAQj/xABBEAACAQMCAwUEBwUHBAMAAAABAgADBBESIQUGMRMiQVFxBzJhgRRCkZKhscEjYnKC0TNSU3OisvAVJEPDY5PC/8QAGQEBAAMBAQAAAAAAAAAAAAAAAAEDBAIF/8QAKBEBAAICAgECBQUBAAAAAAAAAAECAxESITEEURMyQWGBI0JxkaEi/9oADAMBAAIRAxEAPwDuMIQgEIQgEIQgEIQgEIQgEIQgERri42YHuuGuJhAVrnnaTyeQFdpDtInEMQFdpDtIgmEBXaw7WJ1DzEICu1h2sRmewFdrDtYmEBXazztvhEwgO03zFxuj4xyAQhCAQhCAQhCAQhCAQhCAQhCAREXEQPMQxPcTyATyKnkDwyLUck7HA/OO138B840BJgIWiM53zJ6HIkdRJCCTKCTSEYuMnbwksxpkkCve1/5tHKFDElaJ6qYgeqMRFStieV6uPM+kgULzXnusmliO+AM4PUYJ2gOvVOc5/OS6T5GZCqSXaju/MwlIpxcQkXIBCEIBCEIBCEIBCEIBCEIBCEIBExUTAS7YBOM4GcDqfgJz/k32h/SmK1R2dUNhkPVTv3d/Q488HxDBOhTnXtB5HIccSsl03SsA6r7jBjg1GA8RsTj16jcN+tcHHx6eZ9B1i5jrbmtKVQUWYNUcHB81XYtjwBOcD91vIy34JxtKlepR1sanZrU0nTp0505XG53G+fMeg7ikzG3cUtMclq6RJEl4jb05G1ZlJJWRSSDsufmBGmNftB3kVMe6FJb45Yn8hEixkDjN+tGi1Q74GFHizHoAP+eMnLM1zhVVTRaowSmDVwWOF7U09KZPT3Wq4k0rytELKV5WiFzw67WpTV12BA2PhsD+REfqGUHK10HauUOqlqphSN1Likqvg+OAtP55l4RmTavGdIyV42mEHiFyEptUY4Crn59AAPEkkADzMreU7vt6AcEksCTnAOQxVjgHzE85prZq2tqP/JW7ap/l0AGAPrVal90yNwECztkydSpePTJ8kq1tC/IFkPoJ3GPdOTuuLdOS8qHBwdjJ9sO6I1eIDgx+iO6B8BKZVHFiolRFSAQhCAQhCAQhCAQhCAQhCAQhCATyewgeYlNzRXcW79nnOO+V98J4hB4sdgPWWl1U0ozeQmBvuMtVuGpZ006T6QNzk+LN5nJIA+HxlmPHzldhxTktpzC84q30wv0NSmAuDlQmTjA+OkAHxVc/XMvOCcxGlxOyrMcBma3qfw1cBc+j6TJXG+VabXZdKgDCmuwSoc5Fckk+irjr0ExnNaFF2JyralO4OV6H4bzTNePX2ejxiaTEPp5HzFGZzlzjnbUKVX/EpI/3lB/WX9OqDMbyHmmQaV6TVZSPdYgegj3GOJpb0Klw/u0abOcdTgbAfEnAHrOe2nFbhOIJTdmbWdVUCvSZVLIandU0U7oxpwM+HrO60m/h3THN/DpymJrUVdSrKGU9QwBU+oPWQ+GXwcum+qkwBzpyQyhlO3huR6qZPnExpzMTHlHS1CgKgCqNgFACj0A6R1Ei4RtDJ11zxKszfVt6Kp090mozY+Z/D4St5nvAtnVRRhqlbSu+cs1UBSPmRNDzFy2bjFSlVNvXQYD6Q6Muc6aiZGRnJGCCMnzIOZ4TyZefSEe8rUalKjV7VVo9pl3BymoMBpCnDYBbJAE2UvTjuZ8fRspkpx7+jcVx+v5yQo2jDDpJMxyxgT2eT2QCEIQCEIQCJ1z0xuArtIdpEMcDP5dZEPFaf75wcbI5H2gbwJ3aQ7SZzjnNq0aeadJ7h840/wBko+LM/wCgJlfwbmu7qsNdvTUN0ClgcfxEkH7ITps+0h2sj0KwYZwVOOh6j9DHcQgvtYuMYj4gQuMZ7B8eQ/MZnCeMcbqUL6uQdhcEkHyIB/Izvd+uaTj90z5w9qfDbihePc9mTb1ihV13UMKaKyt/dOVPXqOkuw2iszto9Pkilp26HwW5StVervkoBjUuNlUevifxmQ9o9iqqWEy3K/OZpMQfrdPtm74Zytc8VdGqo9C0By7uCjOo+rSU7nPTV0HXJO09GeHHnMxrTd8XHxm22m5GLJZ2wbY/Rqf+wTcW1TIlPcWQU90BQBgAdAB0Akywq+E8p5MztnvaRxDU1pYKd7m4FWqP/hoYfB+Bqdn90yg5g4cx4tZuEVg9MIeobUtTcnA37rr1PQHyxGaF+bzjFxdDelQ/7aifDTTOHYfxPqPoRNBcHN7b5+ohJ6b5qJj/AG/iPWejhrwiP4mXpYKcaRP5aKgdHERjZa9sVP8AFScMn+mrVmjmG5zuWorRu1z/ANrcU6jY8aZOiqPuOfsE3CMCARuCNpiy18Sx5a+JewhPDKVLxztImd5z7mzmDidpWqItzZ1Fp2T3RWvRemSiuE0IyPlnOT0x0H94Te0Rjby28fD13+2Sg+vUeslSLT94SVISIQhAIQhAIQhA8MTiLiYCcTwqPL8IuGIELidJexfYe4fASq4Xar3iFwR4yPzPx0pVFDJAZASFxk+p8BH+AcQDZXBORv8A8zG0tBphiJoPkH1McxCCcR2IxFwG7gZRh+6fymD5oo5oehm/YTG8do5oMIFHyddhG0gBd/AAflOh0amROT8Nq6KgM6Rw26yonUIlJurfMouOXht7a4rjrRt6lRf4lRiv4gTRsczNc92pbht4B1NpV/BCT+AMnRDH+zyyCWqeZAyT5nqZp3tFN5T/AGqgrSGFKvvqd8748k/Dwmb5OuAKSjOwA8pokXN0r5b+zUY7uDjtT5Z+v09J6N98pexkiYnr2WnMNBXtqiHDBkKny3Ek8h35rcOt3Y5ZafZsfEtSY0yT9zPzlZxm5/ZHfw8Y/wCzMYsB4A16xHoarfrmZ8lf0d/dly11i3Pu1kSTAtGajzJph2wHPLipxG2ptStaq2r29QiuCa7m5uTRAoY/udnrIOQcDI2m3ozntPmGhfcXovRuOHVEt0Xs+0BN45qCp2goEkYI0gaSNs52zv0GkYEigO98pJjFv1PpH5CRCEIBCEIBCEIBE4ioQE4hiKjdasqKXYhVVSzE9AAMkn5QMBzqFF4NWAxpalyy7qNCkhc7d446b/KPcp3Ks4AYHIPnOf8AMppXVM8Qq2dZql24FF/pS6VVmApqaR0lRpxsDjJJnns7uE11ka2rN2LBGPaAAEtjALVOu3h8J38K/ss4z7O48K0mnlMFWJII6Hfc/bmTMTF8p8Qp0rtrNadWitaiayCpUR11IwFQKF2UkVEb44Jm1nMxMeXExMeScRUISECZnitPNNx6zTSh4imQ49YHNXGG9DNfwbiBFLIVnKqTgFRnA6ZYjEzD0wWIPnHrvif0e0qPkgjAGnGonqQM/uqx9AZMeTy6HZ3JdAxGnI6Eg4+YjtRAQQQCCMEHoQdiD8MSi5b4stairAnOFJB6jUoYfr9hlxrnaJiY6lxnjnDLrhNRsU3rWWrNOqgLBF8ErY3QgbZOzYyD1AjWntFpmqHLADHmPI/1nc0aN1OGUX9+jRfPXVTpnPrkTVT1UxGrRtqr6q9Y1PbllrxWvxFuwtV1gnDvv2SDzdxsPTqfATrfCeHLb0KdBPdpIFz4k+LH4k5PziqSBQFUBQOgUAAegG0czKsuacnWtQry55ydeIKZo2xgTKez40lS6rUQN6QUZ8GOXDDPwZXHyMp0oiJlkba0vDxZ1ejw9KaXCVUZRT+lC3VSNVJCurvFlVmGMPkA4nQKU57e26/9fXFa2y4Woy68XgK0VC0tGO8pFMsN9lq1NtxnoNKcpTLcdY9Gbbp849ISIQhAIQhAIQhAIQhAJgvbLx40OGmihxVvnFuuOult6p+4CP5xN7OFe0fi30vjtO2U5p2CYPl2rYZz9mhf5TLcVeV4h1WNzEDmi2ccMUoQPoxSoQfEKR0+eJUcicUrvWNPu4uKucnA31as7ek1/HbE1bGtRX3npED1G4H4TFey+k7XlLcMqanOxGkKpGD55yJ6VZ3WW76txzRem1r2t74Wtwvaf5Ljs6v+ls/yidZVszl/PFiKlvUTrqQj542mr9nHFe34bQYnLU6YpP55QADPxK6T85iy13WLfhnzV/c00IQmVnEpr0d5x6y5lRfDvN6foIHNrkYqH1P5yh5uuQzU7fOwoVajdPrKaaf+yaC9HfP8RmQ4gwa9ui2e5TVBjrgUQ22fixluKN2X4K8rw1/IV12T29In+3sFHwL0e/8AbpqVT/LOiKZyS3uQj8P0Zyt1RAz10udDD5q5nWKZneWNSn1NdX2kKY6DKa65hp0nKMHPe0ZXQe/oV9OnVq6Ou+MZMcpcYLKXVCR21NApGKmHCZyCQAcsd84wM7+NLMtwZ7mVKcw0zgKHcsqkBQm+V1Y97AIHUHE8qcxICDpfsytQhtJOo02RdKgHJOWK9BltIGcwhau5wSBkgbDzPgJz7lu6XtLfS+t3qLqwwJJ7G4asW/mdifjNZU5koDO7EDxVcg98IfHpll3OAQRjOZFtru1QNdGklCo501HFErUJK9oSzhNTLpBbUdu7LK3iImPdbS/CJjXlnrKsTxq6UVLMDtULUnXVfHFnT/aUn+qNsFfKm2wzvvKMorS+oVK+tKVMsTgVQgWqR2YbJLIGxuV6noQcEFReU/GVK0+292Oxu390RyQkQhCAQhCAQhCAQhCBB43xVLa3q3L7JQpM5+OkZA9ScD5z545JDVritdvu9eozE/FiS34mdB9vfHitrSsUPfu6mp8f4VMg7+rlfumZflHhvZ0xN/p66pNpacFe9ta+6EDfuN+RmX9m6AVUYAb0GJ+dQdfj/SaGu7LTYr7wRtOc4Bwd9pS8mOV0gMSDbgj4jUCGbzOWI+2XR8stLYcZp6lI+Ez3sZ42ad5ecOc+Pa0s+QOGA/lZfuzUXiZX5Tl93cmx41b3fRS4D/FWyj/6Wlda86TVVeN10+iYTxWz03ns85iEquIDvn0H5S1lZxAd75CBze/Hf/naZfmPl+5NU3FqgrdogWomVVwyrpDDUQGBGBjrtNRxN9LZ86mOoHVsSbY+E6raazuHVbTWdwznKPLN3Vr0q11T7ClbEOqEoXeovu7KTpUHfJ64AA8Z1GkZW2plhSM6tebTuU3vN53ZAurZu3NQW4rZVkGp+7p7NdtJBADEuuDts3QuZKpVqijAoArqTToAXC4A3X6unG3XA2k1THAZyrVVKuRUwLWnq/Zh2QLkZBG5CZwAMDyB3xF1CquzC01EMQWRF1FaYR0YHTucouB/eRcZxtaZnuYQqEtabNoNmqr7hOMLpGkAAaQCCFUHG2lV3OMDyrUVkUNbkq2rVsRpwGpg4945TI23wRPTx5guTaXQYKTjswRqxnSGzjc7A4A23xF1uNKpINK42OMrRqMvTOQQMdPx26zrjKdI9m9MsgFJ6ZZAQXyTjSBhiWJJw2Mn4/DN1S6Spt+KCrpwlVdQJzUpsgGkpsSfHv7eelsdJbUuk5kWVId0ekXPFG3yns5SIQhAIQhAIQhAIQnhMD5+55u/pfHawzlLULQX4FRl/wDWzfZNPw+2womE5ZrdtdV6561bio5/mdj+s6LbLtPVmONYq9CkapDy8OKVRtjppsd+myk7yj5NpkBMjY2dMjI/eYd0+X9JrOI3jfR6p7Kk37CpjPZgbo3XPqAc+AkTgPE6lQ6mpIQLek2c085Y1C2NsgEkDHw895XFp4z1/qOU+y3JyuZzT2l2mVz4qMzpdS5zhSoXSPqkEeHTHTpMBzw2pW9JOH5nVe3U/Z/xb6Tw22rE5Y0QrfxJ3T+U0U5x7B7nVwsp/hXNRfkQrfqZ0eYcscbzDBbyJXXw73yEsZAvve+X9ZW5ce57uGQU1U4ZrjI/kOr7NWn7Ze8NrBkRx0dVYejAH9ZXc48Hev3qBU1aNVgVclVIJ33AODsp+2TOD2hp0KdLO9OmqEjzCgZGfjJ607nXGPdo7UyxpzLX3DWeiymvVAwCdDBCfgWUA4+GZbcAtdFMAE4HgST+ZkuF2pi2bAzt08dhG1lbzJxDs6Gke/XYUUGx3YMWODtsiud9thJiN9ERudQtbeoSoLYz46c4+WZ7Xtw66WzgkHYsp2II3G/UCZ3kjjbV7enrHea3SrnAGclkYYHTBUffl1xAuE1U0puwO4qHSunBz3sHHh4HxkzExOpLVms6lW3nBgvcWlXrIU3xcuNwQCCrHvFgBk753HwMT6E/+DealpsAWuUFM41lRsxOCWwNtgFPgcvVeL1R0p2YxgnVdKNtGsndNhuu/kc4hccUdSw0Wz6S/S4RDgVGVdSkd3AChjnYk+WJGkFcKoEVMlLlcg73NVX6sgxpDHfCAg+AJGd8TRURt85neGX5qltqQ0hf7Kr2h1EtkNhRp20EeO58ppKC40j0nKVlCEJAIQhAIQhAIQhAIioMgjzEXCB81cj0NI366iPmCZ0S0Pl4en6zGcUtzZcSubcjSO2apT8jTqkuuPTUV9VMv7TiAI6z17f9REw9GvdY0uuJpqoVVye9TYf2dNveBX0O5kTl21ZdeSCdFNe7SQDANTB6+WPQmMXd8nYvqGrOOhx9YCK4TeJ3u7/dzv19/wDrK9TFTXS5rZx3TtudxTX06HeYPmp9jmaa5vgAZg+aeIg5GZZirO3UdOkewRMWFY+BvGx8kSdMmR9lXBjbcLoKww9UGsw8c1DqGf5dM1083NO7zMPOvO5EruJj/b/WWMr+Jf8A5/rKnLntx3a7HwY7x8U8HI3BiuIUf2hPxjVufA9PCBH5g4g9NaQXo7EN6AAj8ZfcErllHxXM5x7QuIsT2SMyGiqHKOqjtKpYAMChJARPMbuOsveTeLstO1LmoRV00m1NSKhqgyhOFyDr0jr9aWRW2t6WRjma7dDUzIcw12q8QSmPdtKOr1q1vHfypov/ANjTXLMbzXZXFK4a6o0HuadWmocURqqo6DSMoN2Urp3AOCDnGRnvFrl26wTEX3JXBqpovYHprVrdgCCMVELqdjjZ6afeM2zAEEEAgjBB3BB6gjxEwHLlpcXFa3ZqFS2o2pDk1kamzOq4VEVgCe9uTjAA65InQJObXJPqdc+pVN/wpmfNOnaadIH7WiWfI2wMYGnCoB5afHaRr3hlQsW02h1Ekl6Rycgg5Pjszb/1MvjK684atRsnPh0x4BgPD94yhnecGsig7xQknP7JNCdBkAZPiDv8fhLygO8PWV9lbBAFGcDz69Sd/tllbe8ISnQhCQCEIQCEIQCEIQCEIQMD7VOQ3vaS3FuB9LtwdIOB2tPqaZPgc7qT4kjxyOKW3MjU2NOorU3QlWVwQykdQwO4M+ob67FNC53x0A6k+QnEOfuVLviVftytNMDSoVAGx5M+NT/Pp4Ym702SYjjPhfitePDPVuZg1MjPXT/uEe4bzCBq364/IyAPZPxAdNJ+ckUPZLxHO7U1+ZM1/Fov+LPsfv8AmLbYyw9n3JFTiNdbispFnSbLE5ArMP8Axp5jPvHyyOp2lcE9kTpUWpcVFrhGB7Mr+zbHgwzuPhO1cKrqUCqq09AA0qAFAHTSB0HwlGb1Go1T+1eTLMx0mgT2EJ5rKJEvBuPSS43WpZEDE3NvuZFqUR4eM0F7w98nCE/wjMgvaMOqMPVWEkcR5luu2biDY1Yq6UP+TpTI+6x+Zl9wO1b/AKOGTKuCzodydSNlCD8GQfZLNPZmwpPS7dWapryzUyvefJJIDHxM0PCOTXp2q2/aIdIIyAwXck9PnNdb0iNbbq3pER39NNPw69FalTrDYVaauMeGoA4+WcfKS5T8n8Dq21qtvWdKppu+hqerHZliyg6gNxkj7JeijM0630xW1vogQjnZRWiQ5M4iSkf0wVJASiybbLv8oinRkmlTxAchCEhIhCEAhCEAhCEAhCEBqrbhuu+I3/09PKSYQI/0BPKH0FPKSIRsR/oKeUUlqoORtHoQCEIQCeEz2JMBsvDXEmAgI7QHqAfXBnoVOukfYI34RwdJKSlpqRnSIrsl8hBOkVIQT2K+U97FfIT2ewEikvkIoYgZ4YCsz0RAixA9hCEAhCED/9k="/>
          <p:cNvSpPr>
            <a:spLocks noChangeAspect="1" noChangeArrowheads="1"/>
          </p:cNvSpPr>
          <p:nvPr/>
        </p:nvSpPr>
        <p:spPr bwMode="auto">
          <a:xfrm>
            <a:off x="1601789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AutoShape 4" descr="data:image/jpg;base64,/9j/4AAQSkZJRgABAQAAAQABAAD/2wCEAAkGBhISEBQQEhITDxIQEBcVFBcQFRAUEBYVFxUVGBYWFBQYHCYeFx0jGhUVIC8gIycpLC0sFR4xNTAqNSYrLCkBCQoKDgwOGg8PGiwkHyQqLCk0KSwpMCwsLCwvLCkpLCwsLCkpLCksLCwpLCwpKSwsLCkpLCwsLCwsLCwpLCwsLP/AABEIAMkA+wMBIgACEQEDEQH/xAAcAAABBQEBAQAAAAAAAAAAAAAAAgMEBQYHAQj/xABBEAACAQMCAwUEBwUHBAMAAAABAgADBBESIQUGMRMiQVFxBzJhgRRCkZKhscEjYnKC0TNSU3OisvAVJEPDY5PC/8QAGQEBAAMBAQAAAAAAAAAAAAAAAAEDBAIF/8QAKBEBAAICAgECBQUBAAAAAAAAAAECAxESITEEURMyQWGBI0JxkaEi/9oADAMBAAIRAxEAPwDuMIQgEIQgEIQgEIQgEIQgEIQgERri42YHuuGuJhAVrnnaTyeQFdpDtInEMQFdpDtIgmEBXaw7WJ1DzEICu1h2sRmewFdrDtYmEBXazztvhEwgO03zFxuj4xyAQhCAQhCAQhCAQhCAQhCAQhCAREXEQPMQxPcTyATyKnkDwyLUck7HA/OO138B840BJgIWiM53zJ6HIkdRJCCTKCTSEYuMnbwksxpkkCve1/5tHKFDElaJ6qYgeqMRFStieV6uPM+kgULzXnusmliO+AM4PUYJ2gOvVOc5/OS6T5GZCqSXaju/MwlIpxcQkXIBCEIBCEIBCEIBCEIBCEIBCEIBExUTAS7YBOM4GcDqfgJz/k32h/SmK1R2dUNhkPVTv3d/Q488HxDBOhTnXtB5HIccSsl03SsA6r7jBjg1GA8RsTj16jcN+tcHHx6eZ9B1i5jrbmtKVQUWYNUcHB81XYtjwBOcD91vIy34JxtKlepR1sanZrU0nTp0505XG53G+fMeg7ikzG3cUtMclq6RJEl4jb05G1ZlJJWRSSDsufmBGmNftB3kVMe6FJb45Yn8hEixkDjN+tGi1Q74GFHizHoAP+eMnLM1zhVVTRaowSmDVwWOF7U09KZPT3Wq4k0rytELKV5WiFzw67WpTV12BA2PhsD+REfqGUHK10HauUOqlqphSN1Likqvg+OAtP55l4RmTavGdIyV42mEHiFyEptUY4Crn59AAPEkkADzMreU7vt6AcEksCTnAOQxVjgHzE85prZq2tqP/JW7ap/l0AGAPrVal90yNwECztkydSpePTJ8kq1tC/IFkPoJ3GPdOTuuLdOS8qHBwdjJ9sO6I1eIDgx+iO6B8BKZVHFiolRFSAQhCAQhCAQhCAQhCAQhCAQhCATyewgeYlNzRXcW79nnOO+V98J4hB4sdgPWWl1U0ozeQmBvuMtVuGpZ006T6QNzk+LN5nJIA+HxlmPHzldhxTktpzC84q30wv0NSmAuDlQmTjA+OkAHxVc/XMvOCcxGlxOyrMcBma3qfw1cBc+j6TJXG+VabXZdKgDCmuwSoc5Fckk+irjr0ExnNaFF2JyralO4OV6H4bzTNePX2ejxiaTEPp5HzFGZzlzjnbUKVX/EpI/3lB/WX9OqDMbyHmmQaV6TVZSPdYgegj3GOJpb0Klw/u0abOcdTgbAfEnAHrOe2nFbhOIJTdmbWdVUCvSZVLIandU0U7oxpwM+HrO60m/h3THN/DpymJrUVdSrKGU9QwBU+oPWQ+GXwcum+qkwBzpyQyhlO3huR6qZPnExpzMTHlHS1CgKgCqNgFACj0A6R1Ei4RtDJ11zxKszfVt6Kp090mozY+Z/D4St5nvAtnVRRhqlbSu+cs1UBSPmRNDzFy2bjFSlVNvXQYD6Q6Muc6aiZGRnJGCCMnzIOZ4TyZefSEe8rUalKjV7VVo9pl3BymoMBpCnDYBbJAE2UvTjuZ8fRspkpx7+jcVx+v5yQo2jDDpJMxyxgT2eT2QCEIQCEIQCJ1z0xuArtIdpEMcDP5dZEPFaf75wcbI5H2gbwJ3aQ7SZzjnNq0aeadJ7h840/wBko+LM/wCgJlfwbmu7qsNdvTUN0ClgcfxEkH7ITps+0h2sj0KwYZwVOOh6j9DHcQgvtYuMYj4gQuMZ7B8eQ/MZnCeMcbqUL6uQdhcEkHyIB/Izvd+uaTj90z5w9qfDbihePc9mTb1ihV13UMKaKyt/dOVPXqOkuw2iszto9Pkilp26HwW5StVervkoBjUuNlUevifxmQ9o9iqqWEy3K/OZpMQfrdPtm74Zytc8VdGqo9C0By7uCjOo+rSU7nPTV0HXJO09GeHHnMxrTd8XHxm22m5GLJZ2wbY/Rqf+wTcW1TIlPcWQU90BQBgAdAB0Akywq+E8p5MztnvaRxDU1pYKd7m4FWqP/hoYfB+Bqdn90yg5g4cx4tZuEVg9MIeobUtTcnA37rr1PQHyxGaF+bzjFxdDelQ/7aifDTTOHYfxPqPoRNBcHN7b5+ohJ6b5qJj/AG/iPWejhrwiP4mXpYKcaRP5aKgdHERjZa9sVP8AFScMn+mrVmjmG5zuWorRu1z/ANrcU6jY8aZOiqPuOfsE3CMCARuCNpiy18Sx5a+JewhPDKVLxztImd5z7mzmDidpWqItzZ1Fp2T3RWvRemSiuE0IyPlnOT0x0H94Te0Rjby28fD13+2Sg+vUeslSLT94SVISIQhAIQhAIQhA8MTiLiYCcTwqPL8IuGIELidJexfYe4fASq4Xar3iFwR4yPzPx0pVFDJAZASFxk+p8BH+AcQDZXBORv8A8zG0tBphiJoPkH1McxCCcR2IxFwG7gZRh+6fymD5oo5oehm/YTG8do5oMIFHyddhG0gBd/AAflOh0amROT8Nq6KgM6Rw26yonUIlJurfMouOXht7a4rjrRt6lRf4lRiv4gTRsczNc92pbht4B1NpV/BCT+AMnRDH+zyyCWqeZAyT5nqZp3tFN5T/AGqgrSGFKvvqd8748k/Dwmb5OuAKSjOwA8pokXN0r5b+zUY7uDjtT5Z+v09J6N98pexkiYnr2WnMNBXtqiHDBkKny3Ek8h35rcOt3Y5ZafZsfEtSY0yT9zPzlZxm5/ZHfw8Y/wCzMYsB4A16xHoarfrmZ8lf0d/dly11i3Pu1kSTAtGajzJph2wHPLipxG2ptStaq2r29QiuCa7m5uTRAoY/udnrIOQcDI2m3ozntPmGhfcXovRuOHVEt0Xs+0BN45qCp2goEkYI0gaSNs52zv0GkYEigO98pJjFv1PpH5CRCEIBCEIBCEIBE4ioQE4hiKjdasqKXYhVVSzE9AAMkn5QMBzqFF4NWAxpalyy7qNCkhc7d446b/KPcp3Ks4AYHIPnOf8AMppXVM8Qq2dZql24FF/pS6VVmApqaR0lRpxsDjJJnns7uE11ka2rN2LBGPaAAEtjALVOu3h8J38K/ss4z7O48K0mnlMFWJII6Hfc/bmTMTF8p8Qp0rtrNadWitaiayCpUR11IwFQKF2UkVEb44Jm1nMxMeXExMeScRUISECZnitPNNx6zTSh4imQ49YHNXGG9DNfwbiBFLIVnKqTgFRnA6ZYjEzD0wWIPnHrvif0e0qPkgjAGnGonqQM/uqx9AZMeTy6HZ3JdAxGnI6Eg4+YjtRAQQQCCMEHoQdiD8MSi5b4stairAnOFJB6jUoYfr9hlxrnaJiY6lxnjnDLrhNRsU3rWWrNOqgLBF8ErY3QgbZOzYyD1AjWntFpmqHLADHmPI/1nc0aN1OGUX9+jRfPXVTpnPrkTVT1UxGrRtqr6q9Y1PbllrxWvxFuwtV1gnDvv2SDzdxsPTqfATrfCeHLb0KdBPdpIFz4k+LH4k5PziqSBQFUBQOgUAAegG0czKsuacnWtQry55ydeIKZo2xgTKez40lS6rUQN6QUZ8GOXDDPwZXHyMp0oiJlkba0vDxZ1ejw9KaXCVUZRT+lC3VSNVJCurvFlVmGMPkA4nQKU57e26/9fXFa2y4Woy68XgK0VC0tGO8pFMsN9lq1NtxnoNKcpTLcdY9Gbbp849ISIQhAIQhAIQhAIQhAJgvbLx40OGmihxVvnFuuOult6p+4CP5xN7OFe0fi30vjtO2U5p2CYPl2rYZz9mhf5TLcVeV4h1WNzEDmi2ccMUoQPoxSoQfEKR0+eJUcicUrvWNPu4uKucnA31as7ek1/HbE1bGtRX3npED1G4H4TFey+k7XlLcMqanOxGkKpGD55yJ6VZ3WW76txzRem1r2t74Wtwvaf5Ljs6v+ls/yidZVszl/PFiKlvUTrqQj542mr9nHFe34bQYnLU6YpP55QADPxK6T85iy13WLfhnzV/c00IQmVnEpr0d5x6y5lRfDvN6foIHNrkYqH1P5yh5uuQzU7fOwoVajdPrKaaf+yaC9HfP8RmQ4gwa9ui2e5TVBjrgUQ22fixluKN2X4K8rw1/IV12T29In+3sFHwL0e/8AbpqVT/LOiKZyS3uQj8P0Zyt1RAz10udDD5q5nWKZneWNSn1NdX2kKY6DKa65hp0nKMHPe0ZXQe/oV9OnVq6Ou+MZMcpcYLKXVCR21NApGKmHCZyCQAcsd84wM7+NLMtwZ7mVKcw0zgKHcsqkBQm+V1Y97AIHUHE8qcxICDpfsytQhtJOo02RdKgHJOWK9BltIGcwhau5wSBkgbDzPgJz7lu6XtLfS+t3qLqwwJJ7G4asW/mdifjNZU5koDO7EDxVcg98IfHpll3OAQRjOZFtru1QNdGklCo501HFErUJK9oSzhNTLpBbUdu7LK3iImPdbS/CJjXlnrKsTxq6UVLMDtULUnXVfHFnT/aUn+qNsFfKm2wzvvKMorS+oVK+tKVMsTgVQgWqR2YbJLIGxuV6noQcEFReU/GVK0+292Oxu390RyQkQhCAQhCAQhCAQhCBB43xVLa3q3L7JQpM5+OkZA9ScD5z545JDVritdvu9eozE/FiS34mdB9vfHitrSsUPfu6mp8f4VMg7+rlfumZflHhvZ0xN/p66pNpacFe9ta+6EDfuN+RmX9m6AVUYAb0GJ+dQdfj/SaGu7LTYr7wRtOc4Bwd9pS8mOV0gMSDbgj4jUCGbzOWI+2XR8stLYcZp6lI+Ez3sZ42ad5ecOc+Pa0s+QOGA/lZfuzUXiZX5Tl93cmx41b3fRS4D/FWyj/6Wlda86TVVeN10+iYTxWz03ns85iEquIDvn0H5S1lZxAd75CBze/Hf/naZfmPl+5NU3FqgrdogWomVVwyrpDDUQGBGBjrtNRxN9LZ86mOoHVsSbY+E6raazuHVbTWdwznKPLN3Vr0q11T7ClbEOqEoXeovu7KTpUHfJ64AA8Z1GkZW2plhSM6tebTuU3vN53ZAurZu3NQW4rZVkGp+7p7NdtJBADEuuDts3QuZKpVqijAoArqTToAXC4A3X6unG3XA2k1THAZyrVVKuRUwLWnq/Zh2QLkZBG5CZwAMDyB3xF1CquzC01EMQWRF1FaYR0YHTucouB/eRcZxtaZnuYQqEtabNoNmqr7hOMLpGkAAaQCCFUHG2lV3OMDyrUVkUNbkq2rVsRpwGpg4945TI23wRPTx5guTaXQYKTjswRqxnSGzjc7A4A23xF1uNKpINK42OMrRqMvTOQQMdPx26zrjKdI9m9MsgFJ6ZZAQXyTjSBhiWJJw2Mn4/DN1S6Spt+KCrpwlVdQJzUpsgGkpsSfHv7eelsdJbUuk5kWVId0ekXPFG3yns5SIQhAIQhAIQhAIQnhMD5+55u/pfHawzlLULQX4FRl/wDWzfZNPw+2womE5ZrdtdV6561bio5/mdj+s6LbLtPVmONYq9CkapDy8OKVRtjppsd+myk7yj5NpkBMjY2dMjI/eYd0+X9JrOI3jfR6p7Kk37CpjPZgbo3XPqAc+AkTgPE6lQ6mpIQLek2c085Y1C2NsgEkDHw895XFp4z1/qOU+y3JyuZzT2l2mVz4qMzpdS5zhSoXSPqkEeHTHTpMBzw2pW9JOH5nVe3U/Z/xb6Tw22rE5Y0QrfxJ3T+U0U5x7B7nVwsp/hXNRfkQrfqZ0eYcscbzDBbyJXXw73yEsZAvve+X9ZW5ce57uGQU1U4ZrjI/kOr7NWn7Ze8NrBkRx0dVYejAH9ZXc48Hev3qBU1aNVgVclVIJ33AODsp+2TOD2hp0KdLO9OmqEjzCgZGfjJ607nXGPdo7UyxpzLX3DWeiymvVAwCdDBCfgWUA4+GZbcAtdFMAE4HgST+ZkuF2pi2bAzt08dhG1lbzJxDs6Gke/XYUUGx3YMWODtsiud9thJiN9ERudQtbeoSoLYz46c4+WZ7Xtw66WzgkHYsp2II3G/UCZ3kjjbV7enrHea3SrnAGclkYYHTBUffl1xAuE1U0puwO4qHSunBz3sHHh4HxkzExOpLVms6lW3nBgvcWlXrIU3xcuNwQCCrHvFgBk753HwMT6E/+DealpsAWuUFM41lRsxOCWwNtgFPgcvVeL1R0p2YxgnVdKNtGsndNhuu/kc4hccUdSw0Wz6S/S4RDgVGVdSkd3AChjnYk+WJGkFcKoEVMlLlcg73NVX6sgxpDHfCAg+AJGd8TRURt85neGX5qltqQ0hf7Kr2h1EtkNhRp20EeO58ppKC40j0nKVlCEJAIQhAIQhAIQhAIioMgjzEXCB81cj0NI366iPmCZ0S0Pl4en6zGcUtzZcSubcjSO2apT8jTqkuuPTUV9VMv7TiAI6z17f9REw9GvdY0uuJpqoVVye9TYf2dNveBX0O5kTl21ZdeSCdFNe7SQDANTB6+WPQmMXd8nYvqGrOOhx9YCK4TeJ3u7/dzv19/wDrK9TFTXS5rZx3TtudxTX06HeYPmp9jmaa5vgAZg+aeIg5GZZirO3UdOkewRMWFY+BvGx8kSdMmR9lXBjbcLoKww9UGsw8c1DqGf5dM1083NO7zMPOvO5EruJj/b/WWMr+Jf8A5/rKnLntx3a7HwY7x8U8HI3BiuIUf2hPxjVufA9PCBH5g4g9NaQXo7EN6AAj8ZfcErllHxXM5x7QuIsT2SMyGiqHKOqjtKpYAMChJARPMbuOsveTeLstO1LmoRV00m1NSKhqgyhOFyDr0jr9aWRW2t6WRjma7dDUzIcw12q8QSmPdtKOr1q1vHfypov/ANjTXLMbzXZXFK4a6o0HuadWmocURqqo6DSMoN2Urp3AOCDnGRnvFrl26wTEX3JXBqpovYHprVrdgCCMVELqdjjZ6afeM2zAEEEAgjBB3BB6gjxEwHLlpcXFa3ZqFS2o2pDk1kamzOq4VEVgCe9uTjAA65InQJObXJPqdc+pVN/wpmfNOnaadIH7WiWfI2wMYGnCoB5afHaRr3hlQsW02h1Ekl6Rycgg5Pjszb/1MvjK684atRsnPh0x4BgPD94yhnecGsig7xQknP7JNCdBkAZPiDv8fhLygO8PWV9lbBAFGcDz69Sd/tllbe8ISnQhCQCEIQCEIQCEIQCEIQMD7VOQ3vaS3FuB9LtwdIOB2tPqaZPgc7qT4kjxyOKW3MjU2NOorU3QlWVwQykdQwO4M+ob67FNC53x0A6k+QnEOfuVLviVftytNMDSoVAGx5M+NT/Pp4Ym702SYjjPhfitePDPVuZg1MjPXT/uEe4bzCBq364/IyAPZPxAdNJ+ckUPZLxHO7U1+ZM1/Fov+LPsfv8AmLbYyw9n3JFTiNdbispFnSbLE5ArMP8Axp5jPvHyyOp2lcE9kTpUWpcVFrhGB7Mr+zbHgwzuPhO1cKrqUCqq09AA0qAFAHTSB0HwlGb1Go1T+1eTLMx0mgT2EJ5rKJEvBuPSS43WpZEDE3NvuZFqUR4eM0F7w98nCE/wjMgvaMOqMPVWEkcR5luu2biDY1Yq6UP+TpTI+6x+Zl9wO1b/AKOGTKuCzodydSNlCD8GQfZLNPZmwpPS7dWapryzUyvefJJIDHxM0PCOTXp2q2/aIdIIyAwXck9PnNdb0iNbbq3pER39NNPw69FalTrDYVaauMeGoA4+WcfKS5T8n8Dq21qtvWdKppu+hqerHZliyg6gNxkj7JeijM0630xW1vogQjnZRWiQ5M4iSkf0wVJASiybbLv8oinRkmlTxAchCEhIhCEAhCEAhCEAhCEBqrbhuu+I3/09PKSYQI/0BPKH0FPKSIRsR/oKeUUlqoORtHoQCEIQCeEz2JMBsvDXEmAgI7QHqAfXBnoVOukfYI34RwdJKSlpqRnSIrsl8hBOkVIQT2K+U97FfIT2ewEikvkIoYgZ4YCsz0RAixA9hCEAhCED/9k="/>
          <p:cNvSpPr>
            <a:spLocks noChangeAspect="1" noChangeArrowheads="1"/>
          </p:cNvSpPr>
          <p:nvPr/>
        </p:nvSpPr>
        <p:spPr bwMode="auto">
          <a:xfrm>
            <a:off x="1601789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AutoShape 6" descr="data:image/jpg;base64,/9j/4AAQSkZJRgABAQAAAQABAAD/2wCEAAkGBhISEBQQEhITDxIQEBcVFBcQFRAUEBYVFxUVGBYWFBQYHCYeFx0jGhUVIC8gIycpLC0sFR4xNTAqNSYrLCkBCQoKDgwOGg8PGiwkHyQqLCk0KSwpMCwsLCwvLCkpLCwsLCkpLCksLCwpLCwpKSwsLCkpLCwsLCwsLCwpLCwsLP/AABEIAMkA+wMBIgACEQEDEQH/xAAcAAABBQEBAQAAAAAAAAAAAAAAAgMEBQYHAQj/xABBEAACAQMCAwUEBwUHBAMAAAABAgADBBESIQUGMRMiQVFxBzJhgRRCkZKhscEjYnKC0TNSU3OisvAVJEPDY5PC/8QAGQEBAAMBAQAAAAAAAAAAAAAAAAEDBAIF/8QAKBEBAAICAgECBQUBAAAAAAAAAAECAxESITEEURMyQWGBI0JxkaEi/9oADAMBAAIRAxEAPwDuMIQgEIQgEIQgEIQgEIQgEIQgERri42YHuuGuJhAVrnnaTyeQFdpDtInEMQFdpDtIgmEBXaw7WJ1DzEICu1h2sRmewFdrDtYmEBXazztvhEwgO03zFxuj4xyAQhCAQhCAQhCAQhCAQhCAQhCAREXEQPMQxPcTyATyKnkDwyLUck7HA/OO138B840BJgIWiM53zJ6HIkdRJCCTKCTSEYuMnbwksxpkkCve1/5tHKFDElaJ6qYgeqMRFStieV6uPM+kgULzXnusmliO+AM4PUYJ2gOvVOc5/OS6T5GZCqSXaju/MwlIpxcQkXIBCEIBCEIBCEIBCEIBCEIBCEIBExUTAS7YBOM4GcDqfgJz/k32h/SmK1R2dUNhkPVTv3d/Q488HxDBOhTnXtB5HIccSsl03SsA6r7jBjg1GA8RsTj16jcN+tcHHx6eZ9B1i5jrbmtKVQUWYNUcHB81XYtjwBOcD91vIy34JxtKlepR1sanZrU0nTp0505XG53G+fMeg7ikzG3cUtMclq6RJEl4jb05G1ZlJJWRSSDsufmBGmNftB3kVMe6FJb45Yn8hEixkDjN+tGi1Q74GFHizHoAP+eMnLM1zhVVTRaowSmDVwWOF7U09KZPT3Wq4k0rytELKV5WiFzw67WpTV12BA2PhsD+REfqGUHK10HauUOqlqphSN1Likqvg+OAtP55l4RmTavGdIyV42mEHiFyEptUY4Crn59AAPEkkADzMreU7vt6AcEksCTnAOQxVjgHzE85prZq2tqP/JW7ap/l0AGAPrVal90yNwECztkydSpePTJ8kq1tC/IFkPoJ3GPdOTuuLdOS8qHBwdjJ9sO6I1eIDgx+iO6B8BKZVHFiolRFSAQhCAQhCAQhCAQhCAQhCAQhCATyewgeYlNzRXcW79nnOO+V98J4hB4sdgPWWl1U0ozeQmBvuMtVuGpZ006T6QNzk+LN5nJIA+HxlmPHzldhxTktpzC84q30wv0NSmAuDlQmTjA+OkAHxVc/XMvOCcxGlxOyrMcBma3qfw1cBc+j6TJXG+VabXZdKgDCmuwSoc5Fckk+irjr0ExnNaFF2JyralO4OV6H4bzTNePX2ejxiaTEPp5HzFGZzlzjnbUKVX/EpI/3lB/WX9OqDMbyHmmQaV6TVZSPdYgegj3GOJpb0Klw/u0abOcdTgbAfEnAHrOe2nFbhOIJTdmbWdVUCvSZVLIandU0U7oxpwM+HrO60m/h3THN/DpymJrUVdSrKGU9QwBU+oPWQ+GXwcum+qkwBzpyQyhlO3huR6qZPnExpzMTHlHS1CgKgCqNgFACj0A6R1Ei4RtDJ11zxKszfVt6Kp090mozY+Z/D4St5nvAtnVRRhqlbSu+cs1UBSPmRNDzFy2bjFSlVNvXQYD6Q6Muc6aiZGRnJGCCMnzIOZ4TyZefSEe8rUalKjV7VVo9pl3BymoMBpCnDYBbJAE2UvTjuZ8fRspkpx7+jcVx+v5yQo2jDDpJMxyxgT2eT2QCEIQCEIQCJ1z0xuArtIdpEMcDP5dZEPFaf75wcbI5H2gbwJ3aQ7SZzjnNq0aeadJ7h840/wBko+LM/wCgJlfwbmu7qsNdvTUN0ClgcfxEkH7ITps+0h2sj0KwYZwVOOh6j9DHcQgvtYuMYj4gQuMZ7B8eQ/MZnCeMcbqUL6uQdhcEkHyIB/Izvd+uaTj90z5w9qfDbihePc9mTb1ihV13UMKaKyt/dOVPXqOkuw2iszto9Pkilp26HwW5StVervkoBjUuNlUevifxmQ9o9iqqWEy3K/OZpMQfrdPtm74Zytc8VdGqo9C0By7uCjOo+rSU7nPTV0HXJO09GeHHnMxrTd8XHxm22m5GLJZ2wbY/Rqf+wTcW1TIlPcWQU90BQBgAdAB0Akywq+E8p5MztnvaRxDU1pYKd7m4FWqP/hoYfB+Bqdn90yg5g4cx4tZuEVg9MIeobUtTcnA37rr1PQHyxGaF+bzjFxdDelQ/7aifDTTOHYfxPqPoRNBcHN7b5+ohJ6b5qJj/AG/iPWejhrwiP4mXpYKcaRP5aKgdHERjZa9sVP8AFScMn+mrVmjmG5zuWorRu1z/ANrcU6jY8aZOiqPuOfsE3CMCARuCNpiy18Sx5a+JewhPDKVLxztImd5z7mzmDidpWqItzZ1Fp2T3RWvRemSiuE0IyPlnOT0x0H94Te0Rjby28fD13+2Sg+vUeslSLT94SVISIQhAIQhAIQhA8MTiLiYCcTwqPL8IuGIELidJexfYe4fASq4Xar3iFwR4yPzPx0pVFDJAZASFxk+p8BH+AcQDZXBORv8A8zG0tBphiJoPkH1McxCCcR2IxFwG7gZRh+6fymD5oo5oehm/YTG8do5oMIFHyddhG0gBd/AAflOh0amROT8Nq6KgM6Rw26yonUIlJurfMouOXht7a4rjrRt6lRf4lRiv4gTRsczNc92pbht4B1NpV/BCT+AMnRDH+zyyCWqeZAyT5nqZp3tFN5T/AGqgrSGFKvvqd8748k/Dwmb5OuAKSjOwA8pokXN0r5b+zUY7uDjtT5Z+v09J6N98pexkiYnr2WnMNBXtqiHDBkKny3Ek8h35rcOt3Y5ZafZsfEtSY0yT9zPzlZxm5/ZHfw8Y/wCzMYsB4A16xHoarfrmZ8lf0d/dly11i3Pu1kSTAtGajzJph2wHPLipxG2ptStaq2r29QiuCa7m5uTRAoY/udnrIOQcDI2m3ozntPmGhfcXovRuOHVEt0Xs+0BN45qCp2goEkYI0gaSNs52zv0GkYEigO98pJjFv1PpH5CRCEIBCEIBCEIBE4ioQE4hiKjdasqKXYhVVSzE9AAMkn5QMBzqFF4NWAxpalyy7qNCkhc7d446b/KPcp3Ks4AYHIPnOf8AMppXVM8Qq2dZql24FF/pS6VVmApqaR0lRpxsDjJJnns7uE11ka2rN2LBGPaAAEtjALVOu3h8J38K/ss4z7O48K0mnlMFWJII6Hfc/bmTMTF8p8Qp0rtrNadWitaiayCpUR11IwFQKF2UkVEb44Jm1nMxMeXExMeScRUISECZnitPNNx6zTSh4imQ49YHNXGG9DNfwbiBFLIVnKqTgFRnA6ZYjEzD0wWIPnHrvif0e0qPkgjAGnGonqQM/uqx9AZMeTy6HZ3JdAxGnI6Eg4+YjtRAQQQCCMEHoQdiD8MSi5b4stairAnOFJB6jUoYfr9hlxrnaJiY6lxnjnDLrhNRsU3rWWrNOqgLBF8ErY3QgbZOzYyD1AjWntFpmqHLADHmPI/1nc0aN1OGUX9+jRfPXVTpnPrkTVT1UxGrRtqr6q9Y1PbllrxWvxFuwtV1gnDvv2SDzdxsPTqfATrfCeHLb0KdBPdpIFz4k+LH4k5PziqSBQFUBQOgUAAegG0czKsuacnWtQry55ydeIKZo2xgTKez40lS6rUQN6QUZ8GOXDDPwZXHyMp0oiJlkba0vDxZ1ejw9KaXCVUZRT+lC3VSNVJCurvFlVmGMPkA4nQKU57e26/9fXFa2y4Woy68XgK0VC0tGO8pFMsN9lq1NtxnoNKcpTLcdY9Gbbp849ISIQhAIQhAIQhAIQhAJgvbLx40OGmihxVvnFuuOult6p+4CP5xN7OFe0fi30vjtO2U5p2CYPl2rYZz9mhf5TLcVeV4h1WNzEDmi2ccMUoQPoxSoQfEKR0+eJUcicUrvWNPu4uKucnA31as7ek1/HbE1bGtRX3npED1G4H4TFey+k7XlLcMqanOxGkKpGD55yJ6VZ3WW76txzRem1r2t74Wtwvaf5Ljs6v+ls/yidZVszl/PFiKlvUTrqQj542mr9nHFe34bQYnLU6YpP55QADPxK6T85iy13WLfhnzV/c00IQmVnEpr0d5x6y5lRfDvN6foIHNrkYqH1P5yh5uuQzU7fOwoVajdPrKaaf+yaC9HfP8RmQ4gwa9ui2e5TVBjrgUQ22fixluKN2X4K8rw1/IV12T29In+3sFHwL0e/8AbpqVT/LOiKZyS3uQj8P0Zyt1RAz10udDD5q5nWKZneWNSn1NdX2kKY6DKa65hp0nKMHPe0ZXQe/oV9OnVq6Ou+MZMcpcYLKXVCR21NApGKmHCZyCQAcsd84wM7+NLMtwZ7mVKcw0zgKHcsqkBQm+V1Y97AIHUHE8qcxICDpfsytQhtJOo02RdKgHJOWK9BltIGcwhau5wSBkgbDzPgJz7lu6XtLfS+t3qLqwwJJ7G4asW/mdifjNZU5koDO7EDxVcg98IfHpll3OAQRjOZFtru1QNdGklCo501HFErUJK9oSzhNTLpBbUdu7LK3iImPdbS/CJjXlnrKsTxq6UVLMDtULUnXVfHFnT/aUn+qNsFfKm2wzvvKMorS+oVK+tKVMsTgVQgWqR2YbJLIGxuV6noQcEFReU/GVK0+292Oxu390RyQkQhCAQhCAQhCAQhCBB43xVLa3q3L7JQpM5+OkZA9ScD5z545JDVritdvu9eozE/FiS34mdB9vfHitrSsUPfu6mp8f4VMg7+rlfumZflHhvZ0xN/p66pNpacFe9ta+6EDfuN+RmX9m6AVUYAb0GJ+dQdfj/SaGu7LTYr7wRtOc4Bwd9pS8mOV0gMSDbgj4jUCGbzOWI+2XR8stLYcZp6lI+Ez3sZ42ad5ecOc+Pa0s+QOGA/lZfuzUXiZX5Tl93cmx41b3fRS4D/FWyj/6Wlda86TVVeN10+iYTxWz03ns85iEquIDvn0H5S1lZxAd75CBze/Hf/naZfmPl+5NU3FqgrdogWomVVwyrpDDUQGBGBjrtNRxN9LZ86mOoHVsSbY+E6raazuHVbTWdwznKPLN3Vr0q11T7ClbEOqEoXeovu7KTpUHfJ64AA8Z1GkZW2plhSM6tebTuU3vN53ZAurZu3NQW4rZVkGp+7p7NdtJBADEuuDts3QuZKpVqijAoArqTToAXC4A3X6unG3XA2k1THAZyrVVKuRUwLWnq/Zh2QLkZBG5CZwAMDyB3xF1CquzC01EMQWRF1FaYR0YHTucouB/eRcZxtaZnuYQqEtabNoNmqr7hOMLpGkAAaQCCFUHG2lV3OMDyrUVkUNbkq2rVsRpwGpg4945TI23wRPTx5guTaXQYKTjswRqxnSGzjc7A4A23xF1uNKpINK42OMrRqMvTOQQMdPx26zrjKdI9m9MsgFJ6ZZAQXyTjSBhiWJJw2Mn4/DN1S6Spt+KCrpwlVdQJzUpsgGkpsSfHv7eelsdJbUuk5kWVId0ekXPFG3yns5SIQhAIQhAIQhAIQnhMD5+55u/pfHawzlLULQX4FRl/wDWzfZNPw+2womE5ZrdtdV6561bio5/mdj+s6LbLtPVmONYq9CkapDy8OKVRtjppsd+myk7yj5NpkBMjY2dMjI/eYd0+X9JrOI3jfR6p7Kk37CpjPZgbo3XPqAc+AkTgPE6lQ6mpIQLek2c085Y1C2NsgEkDHw895XFp4z1/qOU+y3JyuZzT2l2mVz4qMzpdS5zhSoXSPqkEeHTHTpMBzw2pW9JOH5nVe3U/Z/xb6Tw22rE5Y0QrfxJ3T+U0U5x7B7nVwsp/hXNRfkQrfqZ0eYcscbzDBbyJXXw73yEsZAvve+X9ZW5ce57uGQU1U4ZrjI/kOr7NWn7Ze8NrBkRx0dVYejAH9ZXc48Hev3qBU1aNVgVclVIJ33AODsp+2TOD2hp0KdLO9OmqEjzCgZGfjJ607nXGPdo7UyxpzLX3DWeiymvVAwCdDBCfgWUA4+GZbcAtdFMAE4HgST+ZkuF2pi2bAzt08dhG1lbzJxDs6Gke/XYUUGx3YMWODtsiud9thJiN9ERudQtbeoSoLYz46c4+WZ7Xtw66WzgkHYsp2II3G/UCZ3kjjbV7enrHea3SrnAGclkYYHTBUffl1xAuE1U0puwO4qHSunBz3sHHh4HxkzExOpLVms6lW3nBgvcWlXrIU3xcuNwQCCrHvFgBk753HwMT6E/+DealpsAWuUFM41lRsxOCWwNtgFPgcvVeL1R0p2YxgnVdKNtGsndNhuu/kc4hccUdSw0Wz6S/S4RDgVGVdSkd3AChjnYk+WJGkFcKoEVMlLlcg73NVX6sgxpDHfCAg+AJGd8TRURt85neGX5qltqQ0hf7Kr2h1EtkNhRp20EeO58ppKC40j0nKVlCEJAIQhAIQhAIQhAIioMgjzEXCB81cj0NI366iPmCZ0S0Pl4en6zGcUtzZcSubcjSO2apT8jTqkuuPTUV9VMv7TiAI6z17f9REw9GvdY0uuJpqoVVye9TYf2dNveBX0O5kTl21ZdeSCdFNe7SQDANTB6+WPQmMXd8nYvqGrOOhx9YCK4TeJ3u7/dzv19/wDrK9TFTXS5rZx3TtudxTX06HeYPmp9jmaa5vgAZg+aeIg5GZZirO3UdOkewRMWFY+BvGx8kSdMmR9lXBjbcLoKww9UGsw8c1DqGf5dM1083NO7zMPOvO5EruJj/b/WWMr+Jf8A5/rKnLntx3a7HwY7x8U8HI3BiuIUf2hPxjVufA9PCBH5g4g9NaQXo7EN6AAj8ZfcErllHxXM5x7QuIsT2SMyGiqHKOqjtKpYAMChJARPMbuOsveTeLstO1LmoRV00m1NSKhqgyhOFyDr0jr9aWRW2t6WRjma7dDUzIcw12q8QSmPdtKOr1q1vHfypov/ANjTXLMbzXZXFK4a6o0HuadWmocURqqo6DSMoN2Urp3AOCDnGRnvFrl26wTEX3JXBqpovYHprVrdgCCMVELqdjjZ6afeM2zAEEEAgjBB3BB6gjxEwHLlpcXFa3ZqFS2o2pDk1kamzOq4VEVgCe9uTjAA65InQJObXJPqdc+pVN/wpmfNOnaadIH7WiWfI2wMYGnCoB5afHaRr3hlQsW02h1Ekl6Rycgg5Pjszb/1MvjK684atRsnPh0x4BgPD94yhnecGsig7xQknP7JNCdBkAZPiDv8fhLygO8PWV9lbBAFGcDz69Sd/tllbe8ISnQhCQCEIQCEIQCEIQCEIQMD7VOQ3vaS3FuB9LtwdIOB2tPqaZPgc7qT4kjxyOKW3MjU2NOorU3QlWVwQykdQwO4M+ob67FNC53x0A6k+QnEOfuVLviVftytNMDSoVAGx5M+NT/Pp4Ym702SYjjPhfitePDPVuZg1MjPXT/uEe4bzCBq364/IyAPZPxAdNJ+ckUPZLxHO7U1+ZM1/Fov+LPsfv8AmLbYyw9n3JFTiNdbispFnSbLE5ArMP8Axp5jPvHyyOp2lcE9kTpUWpcVFrhGB7Mr+zbHgwzuPhO1cKrqUCqq09AA0qAFAHTSB0HwlGb1Go1T+1eTLMx0mgT2EJ5rKJEvBuPSS43WpZEDE3NvuZFqUR4eM0F7w98nCE/wjMgvaMOqMPVWEkcR5luu2biDY1Yq6UP+TpTI+6x+Zl9wO1b/AKOGTKuCzodydSNlCD8GQfZLNPZmwpPS7dWapryzUyvefJJIDHxM0PCOTXp2q2/aIdIIyAwXck9PnNdb0iNbbq3pER39NNPw69FalTrDYVaauMeGoA4+WcfKS5T8n8Dq21qtvWdKppu+hqerHZliyg6gNxkj7JeijM0630xW1vogQjnZRWiQ5M4iSkf0wVJASiybbLv8oinRkmlTxAchCEhIhCEAhCEAhCEAhCEBqrbhuu+I3/09PKSYQI/0BPKH0FPKSIRsR/oKeUUlqoORtHoQCEIQCeEz2JMBsvDXEmAgI7QHqAfXBnoVOukfYI34RwdJKSlpqRnSIrsl8hBOkVIQT2K+U97FfIT2ewEikvkIoYgZ4YCsz0RAixA9hCEAhCED/9k="/>
          <p:cNvSpPr>
            <a:spLocks noChangeAspect="1" noChangeArrowheads="1"/>
          </p:cNvSpPr>
          <p:nvPr/>
        </p:nvSpPr>
        <p:spPr bwMode="auto">
          <a:xfrm>
            <a:off x="1601789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AutoShape 8" descr="data:image/jpg;base64,/9j/4AAQSkZJRgABAQAAAQABAAD/2wCEAAkGBhISEBQQEhITDxIQEBcVFBcQFRAUEBYVFxUVGBYWFBQYHCYeFx0jGhUVIC8gIycpLC0sFR4xNTAqNSYrLCkBCQoKDgwOGg8PGiwkHyQqLCk0KSwpMCwsLCwvLCkpLCwsLCkpLCksLCwpLCwpKSwsLCkpLCwsLCwsLCwpLCwsLP/AABEIAMkA+wMBIgACEQEDEQH/xAAcAAABBQEBAQAAAAAAAAAAAAAAAgMEBQYHAQj/xABBEAACAQMCAwUEBwUHBAMAAAABAgADBBESIQUGMRMiQVFxBzJhgRRCkZKhscEjYnKC0TNSU3OisvAVJEPDY5PC/8QAGQEBAAMBAQAAAAAAAAAAAAAAAAEDBAIF/8QAKBEBAAICAgECBQUBAAAAAAAAAAECAxESITEEURMyQWGBI0JxkaEi/9oADAMBAAIRAxEAPwDuMIQgEIQgEIQgEIQgEIQgEIQgERri42YHuuGuJhAVrnnaTyeQFdpDtInEMQFdpDtIgmEBXaw7WJ1DzEICu1h2sRmewFdrDtYmEBXazztvhEwgO03zFxuj4xyAQhCAQhCAQhCAQhCAQhCAQhCAREXEQPMQxPcTyATyKnkDwyLUck7HA/OO138B840BJgIWiM53zJ6HIkdRJCCTKCTSEYuMnbwksxpkkCve1/5tHKFDElaJ6qYgeqMRFStieV6uPM+kgULzXnusmliO+AM4PUYJ2gOvVOc5/OS6T5GZCqSXaju/MwlIpxcQkXIBCEIBCEIBCEIBCEIBCEIBCEIBExUTAS7YBOM4GcDqfgJz/k32h/SmK1R2dUNhkPVTv3d/Q488HxDBOhTnXtB5HIccSsl03SsA6r7jBjg1GA8RsTj16jcN+tcHHx6eZ9B1i5jrbmtKVQUWYNUcHB81XYtjwBOcD91vIy34JxtKlepR1sanZrU0nTp0505XG53G+fMeg7ikzG3cUtMclq6RJEl4jb05G1ZlJJWRSSDsufmBGmNftB3kVMe6FJb45Yn8hEixkDjN+tGi1Q74GFHizHoAP+eMnLM1zhVVTRaowSmDVwWOF7U09KZPT3Wq4k0rytELKV5WiFzw67WpTV12BA2PhsD+REfqGUHK10HauUOqlqphSN1Likqvg+OAtP55l4RmTavGdIyV42mEHiFyEptUY4Crn59AAPEkkADzMreU7vt6AcEksCTnAOQxVjgHzE85prZq2tqP/JW7ap/l0AGAPrVal90yNwECztkydSpePTJ8kq1tC/IFkPoJ3GPdOTuuLdOS8qHBwdjJ9sO6I1eIDgx+iO6B8BKZVHFiolRFSAQhCAQhCAQhCAQhCAQhCAQhCATyewgeYlNzRXcW79nnOO+V98J4hB4sdgPWWl1U0ozeQmBvuMtVuGpZ006T6QNzk+LN5nJIA+HxlmPHzldhxTktpzC84q30wv0NSmAuDlQmTjA+OkAHxVc/XMvOCcxGlxOyrMcBma3qfw1cBc+j6TJXG+VabXZdKgDCmuwSoc5Fckk+irjr0ExnNaFF2JyralO4OV6H4bzTNePX2ejxiaTEPp5HzFGZzlzjnbUKVX/EpI/3lB/WX9OqDMbyHmmQaV6TVZSPdYgegj3GOJpb0Klw/u0abOcdTgbAfEnAHrOe2nFbhOIJTdmbWdVUCvSZVLIandU0U7oxpwM+HrO60m/h3THN/DpymJrUVdSrKGU9QwBU+oPWQ+GXwcum+qkwBzpyQyhlO3huR6qZPnExpzMTHlHS1CgKgCqNgFACj0A6R1Ei4RtDJ11zxKszfVt6Kp090mozY+Z/D4St5nvAtnVRRhqlbSu+cs1UBSPmRNDzFy2bjFSlVNvXQYD6Q6Muc6aiZGRnJGCCMnzIOZ4TyZefSEe8rUalKjV7VVo9pl3BymoMBpCnDYBbJAE2UvTjuZ8fRspkpx7+jcVx+v5yQo2jDDpJMxyxgT2eT2QCEIQCEIQCJ1z0xuArtIdpEMcDP5dZEPFaf75wcbI5H2gbwJ3aQ7SZzjnNq0aeadJ7h840/wBko+LM/wCgJlfwbmu7qsNdvTUN0ClgcfxEkH7ITps+0h2sj0KwYZwVOOh6j9DHcQgvtYuMYj4gQuMZ7B8eQ/MZnCeMcbqUL6uQdhcEkHyIB/Izvd+uaTj90z5w9qfDbihePc9mTb1ihV13UMKaKyt/dOVPXqOkuw2iszto9Pkilp26HwW5StVervkoBjUuNlUevifxmQ9o9iqqWEy3K/OZpMQfrdPtm74Zytc8VdGqo9C0By7uCjOo+rSU7nPTV0HXJO09GeHHnMxrTd8XHxm22m5GLJZ2wbY/Rqf+wTcW1TIlPcWQU90BQBgAdAB0Akywq+E8p5MztnvaRxDU1pYKd7m4FWqP/hoYfB+Bqdn90yg5g4cx4tZuEVg9MIeobUtTcnA37rr1PQHyxGaF+bzjFxdDelQ/7aifDTTOHYfxPqPoRNBcHN7b5+ohJ6b5qJj/AG/iPWejhrwiP4mXpYKcaRP5aKgdHERjZa9sVP8AFScMn+mrVmjmG5zuWorRu1z/ANrcU6jY8aZOiqPuOfsE3CMCARuCNpiy18Sx5a+JewhPDKVLxztImd5z7mzmDidpWqItzZ1Fp2T3RWvRemSiuE0IyPlnOT0x0H94Te0Rjby28fD13+2Sg+vUeslSLT94SVISIQhAIQhAIQhA8MTiLiYCcTwqPL8IuGIELidJexfYe4fASq4Xar3iFwR4yPzPx0pVFDJAZASFxk+p8BH+AcQDZXBORv8A8zG0tBphiJoPkH1McxCCcR2IxFwG7gZRh+6fymD5oo5oehm/YTG8do5oMIFHyddhG0gBd/AAflOh0amROT8Nq6KgM6Rw26yonUIlJurfMouOXht7a4rjrRt6lRf4lRiv4gTRsczNc92pbht4B1NpV/BCT+AMnRDH+zyyCWqeZAyT5nqZp3tFN5T/AGqgrSGFKvvqd8748k/Dwmb5OuAKSjOwA8pokXN0r5b+zUY7uDjtT5Z+v09J6N98pexkiYnr2WnMNBXtqiHDBkKny3Ek8h35rcOt3Y5ZafZsfEtSY0yT9zPzlZxm5/ZHfw8Y/wCzMYsB4A16xHoarfrmZ8lf0d/dly11i3Pu1kSTAtGajzJph2wHPLipxG2ptStaq2r29QiuCa7m5uTRAoY/udnrIOQcDI2m3ozntPmGhfcXovRuOHVEt0Xs+0BN45qCp2goEkYI0gaSNs52zv0GkYEigO98pJjFv1PpH5CRCEIBCEIBCEIBE4ioQE4hiKjdasqKXYhVVSzE9AAMkn5QMBzqFF4NWAxpalyy7qNCkhc7d446b/KPcp3Ks4AYHIPnOf8AMppXVM8Qq2dZql24FF/pS6VVmApqaR0lRpxsDjJJnns7uE11ka2rN2LBGPaAAEtjALVOu3h8J38K/ss4z7O48K0mnlMFWJII6Hfc/bmTMTF8p8Qp0rtrNadWitaiayCpUR11IwFQKF2UkVEb44Jm1nMxMeXExMeScRUISECZnitPNNx6zTSh4imQ49YHNXGG9DNfwbiBFLIVnKqTgFRnA6ZYjEzD0wWIPnHrvif0e0qPkgjAGnGonqQM/uqx9AZMeTy6HZ3JdAxGnI6Eg4+YjtRAQQQCCMEHoQdiD8MSi5b4stairAnOFJB6jUoYfr9hlxrnaJiY6lxnjnDLrhNRsU3rWWrNOqgLBF8ErY3QgbZOzYyD1AjWntFpmqHLADHmPI/1nc0aN1OGUX9+jRfPXVTpnPrkTVT1UxGrRtqr6q9Y1PbllrxWvxFuwtV1gnDvv2SDzdxsPTqfATrfCeHLb0KdBPdpIFz4k+LH4k5PziqSBQFUBQOgUAAegG0czKsuacnWtQry55ydeIKZo2xgTKez40lS6rUQN6QUZ8GOXDDPwZXHyMp0oiJlkba0vDxZ1ejw9KaXCVUZRT+lC3VSNVJCurvFlVmGMPkA4nQKU57e26/9fXFa2y4Woy68XgK0VC0tGO8pFMsN9lq1NtxnoNKcpTLcdY9Gbbp849ISIQhAIQhAIQhAIQhAJgvbLx40OGmihxVvnFuuOult6p+4CP5xN7OFe0fi30vjtO2U5p2CYPl2rYZz9mhf5TLcVeV4h1WNzEDmi2ccMUoQPoxSoQfEKR0+eJUcicUrvWNPu4uKucnA31as7ek1/HbE1bGtRX3npED1G4H4TFey+k7XlLcMqanOxGkKpGD55yJ6VZ3WW76txzRem1r2t74Wtwvaf5Ljs6v+ls/yidZVszl/PFiKlvUTrqQj542mr9nHFe34bQYnLU6YpP55QADPxK6T85iy13WLfhnzV/c00IQmVnEpr0d5x6y5lRfDvN6foIHNrkYqH1P5yh5uuQzU7fOwoVajdPrKaaf+yaC9HfP8RmQ4gwa9ui2e5TVBjrgUQ22fixluKN2X4K8rw1/IV12T29In+3sFHwL0e/8AbpqVT/LOiKZyS3uQj8P0Zyt1RAz10udDD5q5nWKZneWNSn1NdX2kKY6DKa65hp0nKMHPe0ZXQe/oV9OnVq6Ou+MZMcpcYLKXVCR21NApGKmHCZyCQAcsd84wM7+NLMtwZ7mVKcw0zgKHcsqkBQm+V1Y97AIHUHE8qcxICDpfsytQhtJOo02RdKgHJOWK9BltIGcwhau5wSBkgbDzPgJz7lu6XtLfS+t3qLqwwJJ7G4asW/mdifjNZU5koDO7EDxVcg98IfHpll3OAQRjOZFtru1QNdGklCo501HFErUJK9oSzhNTLpBbUdu7LK3iImPdbS/CJjXlnrKsTxq6UVLMDtULUnXVfHFnT/aUn+qNsFfKm2wzvvKMorS+oVK+tKVMsTgVQgWqR2YbJLIGxuV6noQcEFReU/GVK0+292Oxu390RyQkQhCAQhCAQhCAQhCBB43xVLa3q3L7JQpM5+OkZA9ScD5z545JDVritdvu9eozE/FiS34mdB9vfHitrSsUPfu6mp8f4VMg7+rlfumZflHhvZ0xN/p66pNpacFe9ta+6EDfuN+RmX9m6AVUYAb0GJ+dQdfj/SaGu7LTYr7wRtOc4Bwd9pS8mOV0gMSDbgj4jUCGbzOWI+2XR8stLYcZp6lI+Ez3sZ42ad5ecOc+Pa0s+QOGA/lZfuzUXiZX5Tl93cmx41b3fRS4D/FWyj/6Wlda86TVVeN10+iYTxWz03ns85iEquIDvn0H5S1lZxAd75CBze/Hf/naZfmPl+5NU3FqgrdogWomVVwyrpDDUQGBGBjrtNRxN9LZ86mOoHVsSbY+E6raazuHVbTWdwznKPLN3Vr0q11T7ClbEOqEoXeovu7KTpUHfJ64AA8Z1GkZW2plhSM6tebTuU3vN53ZAurZu3NQW4rZVkGp+7p7NdtJBADEuuDts3QuZKpVqijAoArqTToAXC4A3X6unG3XA2k1THAZyrVVKuRUwLWnq/Zh2QLkZBG5CZwAMDyB3xF1CquzC01EMQWRF1FaYR0YHTucouB/eRcZxtaZnuYQqEtabNoNmqr7hOMLpGkAAaQCCFUHG2lV3OMDyrUVkUNbkq2rVsRpwGpg4945TI23wRPTx5guTaXQYKTjswRqxnSGzjc7A4A23xF1uNKpINK42OMrRqMvTOQQMdPx26zrjKdI9m9MsgFJ6ZZAQXyTjSBhiWJJw2Mn4/DN1S6Spt+KCrpwlVdQJzUpsgGkpsSfHv7eelsdJbUuk5kWVId0ekXPFG3yns5SIQhAIQhAIQhAIQnhMD5+55u/pfHawzlLULQX4FRl/wDWzfZNPw+2womE5ZrdtdV6561bio5/mdj+s6LbLtPVmONYq9CkapDy8OKVRtjppsd+myk7yj5NpkBMjY2dMjI/eYd0+X9JrOI3jfR6p7Kk37CpjPZgbo3XPqAc+AkTgPE6lQ6mpIQLek2c085Y1C2NsgEkDHw895XFp4z1/qOU+y3JyuZzT2l2mVz4qMzpdS5zhSoXSPqkEeHTHTpMBzw2pW9JOH5nVe3U/Z/xb6Tw22rE5Y0QrfxJ3T+U0U5x7B7nVwsp/hXNRfkQrfqZ0eYcscbzDBbyJXXw73yEsZAvve+X9ZW5ce57uGQU1U4ZrjI/kOr7NWn7Ze8NrBkRx0dVYejAH9ZXc48Hev3qBU1aNVgVclVIJ33AODsp+2TOD2hp0KdLO9OmqEjzCgZGfjJ607nXGPdo7UyxpzLX3DWeiymvVAwCdDBCfgWUA4+GZbcAtdFMAE4HgST+ZkuF2pi2bAzt08dhG1lbzJxDs6Gke/XYUUGx3YMWODtsiud9thJiN9ERudQtbeoSoLYz46c4+WZ7Xtw66WzgkHYsp2II3G/UCZ3kjjbV7enrHea3SrnAGclkYYHTBUffl1xAuE1U0puwO4qHSunBz3sHHh4HxkzExOpLVms6lW3nBgvcWlXrIU3xcuNwQCCrHvFgBk753HwMT6E/+DealpsAWuUFM41lRsxOCWwNtgFPgcvVeL1R0p2YxgnVdKNtGsndNhuu/kc4hccUdSw0Wz6S/S4RDgVGVdSkd3AChjnYk+WJGkFcKoEVMlLlcg73NVX6sgxpDHfCAg+AJGd8TRURt85neGX5qltqQ0hf7Kr2h1EtkNhRp20EeO58ppKC40j0nKVlCEJAIQhAIQhAIQhAIioMgjzEXCB81cj0NI366iPmCZ0S0Pl4en6zGcUtzZcSubcjSO2apT8jTqkuuPTUV9VMv7TiAI6z17f9REw9GvdY0uuJpqoVVye9TYf2dNveBX0O5kTl21ZdeSCdFNe7SQDANTB6+WPQmMXd8nYvqGrOOhx9YCK4TeJ3u7/dzv19/wDrK9TFTXS5rZx3TtudxTX06HeYPmp9jmaa5vgAZg+aeIg5GZZirO3UdOkewRMWFY+BvGx8kSdMmR9lXBjbcLoKww9UGsw8c1DqGf5dM1083NO7zMPOvO5EruJj/b/WWMr+Jf8A5/rKnLntx3a7HwY7x8U8HI3BiuIUf2hPxjVufA9PCBH5g4g9NaQXo7EN6AAj8ZfcErllHxXM5x7QuIsT2SMyGiqHKOqjtKpYAMChJARPMbuOsveTeLstO1LmoRV00m1NSKhqgyhOFyDr0jr9aWRW2t6WRjma7dDUzIcw12q8QSmPdtKOr1q1vHfypov/ANjTXLMbzXZXFK4a6o0HuadWmocURqqo6DSMoN2Urp3AOCDnGRnvFrl26wTEX3JXBqpovYHprVrdgCCMVELqdjjZ6afeM2zAEEEAgjBB3BB6gjxEwHLlpcXFa3ZqFS2o2pDk1kamzOq4VEVgCe9uTjAA65InQJObXJPqdc+pVN/wpmfNOnaadIH7WiWfI2wMYGnCoB5afHaRr3hlQsW02h1Ekl6Rycgg5Pjszb/1MvjK684atRsnPh0x4BgPD94yhnecGsig7xQknP7JNCdBkAZPiDv8fhLygO8PWV9lbBAFGcDz69Sd/tllbe8ISnQhCQCEIQCEIQCEIQCEIQMD7VOQ3vaS3FuB9LtwdIOB2tPqaZPgc7qT4kjxyOKW3MjU2NOorU3QlWVwQykdQwO4M+ob67FNC53x0A6k+QnEOfuVLviVftytNMDSoVAGx5M+NT/Pp4Ym702SYjjPhfitePDPVuZg1MjPXT/uEe4bzCBq364/IyAPZPxAdNJ+ckUPZLxHO7U1+ZM1/Fov+LPsfv8AmLbYyw9n3JFTiNdbispFnSbLE5ArMP8Axp5jPvHyyOp2lcE9kTpUWpcVFrhGB7Mr+zbHgwzuPhO1cKrqUCqq09AA0qAFAHTSB0HwlGb1Go1T+1eTLMx0mgT2EJ5rKJEvBuPSS43WpZEDE3NvuZFqUR4eM0F7w98nCE/wjMgvaMOqMPVWEkcR5luu2biDY1Yq6UP+TpTI+6x+Zl9wO1b/AKOGTKuCzodydSNlCD8GQfZLNPZmwpPS7dWapryzUyvefJJIDHxM0PCOTXp2q2/aIdIIyAwXck9PnNdb0iNbbq3pER39NNPw69FalTrDYVaauMeGoA4+WcfKS5T8n8Dq21qtvWdKppu+hqerHZliyg6gNxkj7JeijM0630xW1vogQjnZRWiQ5M4iSkf0wVJASiybbLv8oinRkmlTxAchCEhIhCEAhCEAhCEAhCEBqrbhuu+I3/09PKSYQI/0BPKH0FPKSIRsR/oKeUUlqoORtHoQCEIQCeEz2JMBsvDXEmAgI7QHqAfXBnoVOukfYI34RwdJKSlpqRnSIrsl8hBOkVIQT2K+U97FfIT2ewEikvkIoYgZ4YCsz0RAixA9hCEAhCED/9k="/>
          <p:cNvSpPr>
            <a:spLocks noChangeAspect="1" noChangeArrowheads="1"/>
          </p:cNvSpPr>
          <p:nvPr/>
        </p:nvSpPr>
        <p:spPr bwMode="auto">
          <a:xfrm>
            <a:off x="1601788" y="-754063"/>
            <a:ext cx="1962150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30" name="Picture 14" descr="http://www.thedailygreen.com/cm/thedailygreen/images/aL/packaged-food-gd8-l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4381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87526" y="3962400"/>
            <a:ext cx="3851275" cy="2019300"/>
            <a:chOff x="263525" y="3961933"/>
            <a:chExt cx="3850556" cy="2019301"/>
          </a:xfrm>
        </p:grpSpPr>
        <p:pic>
          <p:nvPicPr>
            <p:cNvPr id="32780" name="Picture 16" descr="http://t2.gstatic.com/images?q=tbn:ANd9GcRukVPuASi_k8jCiUJ4C6qHT2N1C1xZvzM7OBWw5-cPt95B7-U7USbpO98rq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3961933"/>
              <a:ext cx="2019300" cy="201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18" descr="https://encrypted-tbn0.google.com/images?q=tbn:ANd9GcTkZ3QWKS0EmT8OXt3t11_JcA6pTCsVzQUzO-b_DZTdPDC3BXC9_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19" y="4165972"/>
              <a:ext cx="2151062" cy="161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rame 3"/>
          <p:cNvSpPr/>
          <p:nvPr/>
        </p:nvSpPr>
        <p:spPr>
          <a:xfrm>
            <a:off x="5486400" y="3200400"/>
            <a:ext cx="5029200" cy="3810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Waste Management – Recovery &amp; Recycling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760858" y="3505200"/>
            <a:ext cx="5950130" cy="25908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What products are the easiest (and often most efficient) to recycle?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Glass and Metals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Why?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Just melt them down &amp; save on energy used to mine/make more</a:t>
            </a:r>
          </a:p>
        </p:txBody>
      </p:sp>
      <p:pic>
        <p:nvPicPr>
          <p:cNvPr id="3" name="Picture 4" descr="http://www.mindtoss.com/wp-content/uploads/2007/12/starbucks_sle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703537"/>
            <a:ext cx="4048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844732"/>
            <a:ext cx="18049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http://cdn-www.trails.com/Cms/images/GlobalPhoto/Articles/2178/224441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01" y="3505200"/>
            <a:ext cx="4108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Recycling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</a:rPr>
              <a:t>Closed loop recycling: recycling a product into the same product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effectLst/>
              </a:rPr>
              <a:t>Cans, bottles, paper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/>
              </a:rPr>
              <a:t>Open loop recycling: recycling a product into a different product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  <a:effectLst/>
              </a:rPr>
              <a:t>Plastics 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1303" y="44565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www.terracycle.com/en-US/about-terracycle?utm_campaign=admittance&amp;utm_medium=menu&amp;utm_source=www.terracycle.com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69544" y="5792565"/>
            <a:ext cx="4405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www.dwellsmart.com/TerraCycle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9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77091" y="555171"/>
            <a:ext cx="7772400" cy="1143000"/>
          </a:xfrm>
        </p:spPr>
        <p:txBody>
          <a:bodyPr/>
          <a:lstStyle/>
          <a:p>
            <a:r>
              <a:rPr lang="en-US" altLang="en-US" smtClean="0"/>
              <a:t>Composting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1851" y="2231571"/>
            <a:ext cx="2971800" cy="4572000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1"/>
                </a:solidFill>
                <a:effectLst/>
              </a:rPr>
              <a:t>Makes a closed loop for organic resources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2"/>
          </p:nvPr>
        </p:nvSpPr>
        <p:spPr>
          <a:xfrm>
            <a:off x="6457951" y="1447800"/>
            <a:ext cx="3749675" cy="4572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1269" name="Picture 2" descr="http://4.bp.blogspot.com/_jLb7hqFkQ5k/SxaVFqT5uuI/AAAAAAAABBo/DF6XS_mhFME/s320/compost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t3.gstatic.com/images?q=tbn:ANd9GcTjLuTKYt09-OuBdrDMNW5d6o8KEUApNdSjifOfwVJOEL4JPXSx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6974514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Vocab Quiz K-O</a:t>
            </a:r>
          </a:p>
          <a:p>
            <a:r>
              <a:rPr lang="en-US" sz="3200" dirty="0" smtClean="0"/>
              <a:t>Two Review Stamps</a:t>
            </a:r>
          </a:p>
          <a:p>
            <a:r>
              <a:rPr lang="en-US" sz="3200" dirty="0" smtClean="0"/>
              <a:t>Finished </a:t>
            </a:r>
            <a:r>
              <a:rPr lang="en-US" sz="3200" dirty="0" err="1" smtClean="0"/>
              <a:t>microplastics</a:t>
            </a:r>
            <a:r>
              <a:rPr lang="en-US" sz="3200" dirty="0" smtClean="0"/>
              <a:t> assignment (Google classroom)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FYI, </a:t>
            </a:r>
            <a:r>
              <a:rPr lang="en-US" sz="3200" dirty="0" smtClean="0"/>
              <a:t>the FRQ</a:t>
            </a:r>
            <a:r>
              <a:rPr lang="en-US" sz="3200" dirty="0" smtClean="0"/>
              <a:t> </a:t>
            </a:r>
            <a:r>
              <a:rPr lang="en-US" sz="3200" dirty="0" smtClean="0"/>
              <a:t>Quiz is moved to </a:t>
            </a:r>
            <a:r>
              <a:rPr lang="en-US" sz="3200" dirty="0" smtClean="0"/>
              <a:t>Wednesday, 5/9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</a:t>
            </a:r>
            <a:r>
              <a:rPr lang="en-US" dirty="0" err="1" smtClean="0"/>
              <a:t>Tap:The</a:t>
            </a:r>
            <a:r>
              <a:rPr lang="en-US" dirty="0" smtClean="0"/>
              <a:t> Poisoning of an American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I will assign your group to be an expert on one box from the handout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Share info. and prepare to share in 5 minutes! 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7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Microplastic</a:t>
            </a:r>
            <a:r>
              <a:rPr lang="en-US" dirty="0" smtClean="0"/>
              <a:t> Pollution!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96" y="2114805"/>
            <a:ext cx="9613861" cy="3599316"/>
          </a:xfrm>
        </p:spPr>
        <p:txBody>
          <a:bodyPr/>
          <a:lstStyle/>
          <a:p>
            <a:r>
              <a:rPr lang="en-US" u="sng">
                <a:effectLst/>
                <a:hlinkClick r:id="rId2"/>
              </a:rPr>
              <a:t>https://</a:t>
            </a:r>
            <a:r>
              <a:rPr lang="en-US" u="sng" smtClean="0">
                <a:effectLst/>
                <a:hlinkClick r:id="rId2"/>
              </a:rPr>
              <a:t>www.youtube.com/watch?v=FjT8GG0ETQg</a:t>
            </a:r>
            <a:endParaRPr lang="en-US" u="sng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27" y="1875967"/>
            <a:ext cx="7111573" cy="4521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8" y="2686553"/>
            <a:ext cx="5006313" cy="28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70" y="714938"/>
            <a:ext cx="11141567" cy="1080937"/>
          </a:xfrm>
        </p:spPr>
        <p:txBody>
          <a:bodyPr/>
          <a:lstStyle/>
          <a:p>
            <a:r>
              <a:rPr lang="en-US" dirty="0" smtClean="0"/>
              <a:t>Chapter 16 Notes: Waste Generation and Disposal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Solid Waste: Why Care?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310" y="2119703"/>
            <a:ext cx="11997689" cy="35993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</a:rPr>
              <a:t>It takes immense energy to make consumer goods</a:t>
            </a:r>
          </a:p>
          <a:p>
            <a:r>
              <a:rPr lang="en-US" sz="3200" dirty="0" smtClean="0">
                <a:solidFill>
                  <a:schemeClr val="bg1"/>
                </a:solidFill>
                <a:effectLst/>
              </a:rPr>
              <a:t>Production of goods creates tons of CO</a:t>
            </a:r>
            <a:r>
              <a:rPr lang="en-US" sz="3200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!</a:t>
            </a:r>
          </a:p>
          <a:p>
            <a:r>
              <a:rPr lang="en-US" sz="3200" dirty="0" smtClean="0">
                <a:solidFill>
                  <a:schemeClr val="bg1"/>
                </a:solidFill>
                <a:effectLst/>
              </a:rPr>
              <a:t>Bacteria in landfills create methane (CH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effectLst/>
              </a:rPr>
              <a:t>Landfills can create toxic leachate that contaminates our water supply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effectLst/>
              </a:rPr>
              <a:t>Electronics, hazardous waste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154" y="4297679"/>
            <a:ext cx="5580780" cy="37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32786" y="815427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3 Types of Waste Management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0849" y="2129245"/>
            <a:ext cx="9803493" cy="3986437"/>
          </a:xfrm>
        </p:spPr>
        <p:txBody>
          <a:bodyPr/>
          <a:lstStyle/>
          <a:p>
            <a:pPr marL="742950" indent="-742950">
              <a:buFont typeface="Franklin Gothic Book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  <a:effectLst/>
              </a:rPr>
              <a:t>Municipal Solid Waste</a:t>
            </a:r>
          </a:p>
          <a:p>
            <a:pPr marL="1017588" lvl="1" indent="-742950">
              <a:buFont typeface="Wingdings 2" panose="05020102010507070707" pitchFamily="18" charset="2"/>
              <a:buAutoNum type="alphaLcPeriod"/>
              <a:defRPr/>
            </a:pPr>
            <a:r>
              <a:rPr lang="en-US" sz="3800" dirty="0">
                <a:solidFill>
                  <a:schemeClr val="bg1"/>
                </a:solidFill>
                <a:effectLst/>
              </a:rPr>
              <a:t>Sanitary </a:t>
            </a:r>
            <a:r>
              <a:rPr lang="en-US" sz="3800" dirty="0" smtClean="0">
                <a:solidFill>
                  <a:schemeClr val="bg1"/>
                </a:solidFill>
                <a:effectLst/>
              </a:rPr>
              <a:t>Landfills  </a:t>
            </a:r>
            <a:endParaRPr lang="en-US" sz="3800" dirty="0">
              <a:solidFill>
                <a:schemeClr val="bg1"/>
              </a:solidFill>
              <a:effectLst/>
            </a:endParaRPr>
          </a:p>
          <a:p>
            <a:pPr marL="1017588" lvl="1" indent="-742950">
              <a:buFont typeface="Wingdings 2" panose="05020102010507070707" pitchFamily="18" charset="2"/>
              <a:buAutoNum type="alphaLcPeriod"/>
              <a:defRPr/>
            </a:pPr>
            <a:r>
              <a:rPr lang="en-US" sz="3800" dirty="0">
                <a:solidFill>
                  <a:schemeClr val="bg1"/>
                </a:solidFill>
                <a:effectLst/>
              </a:rPr>
              <a:t>Incineration</a:t>
            </a:r>
          </a:p>
          <a:p>
            <a:pPr marL="0" indent="0">
              <a:buNone/>
              <a:defRPr/>
            </a:pPr>
            <a:r>
              <a:rPr lang="en-US" sz="4000" dirty="0">
                <a:solidFill>
                  <a:schemeClr val="bg1"/>
                </a:solidFill>
                <a:effectLst/>
              </a:rPr>
              <a:t>2. Industrial Solid Waste</a:t>
            </a:r>
          </a:p>
          <a:p>
            <a:pPr marL="0" indent="0">
              <a:buNone/>
              <a:defRPr/>
            </a:pPr>
            <a:r>
              <a:rPr lang="en-US" sz="4000" dirty="0">
                <a:solidFill>
                  <a:schemeClr val="bg1"/>
                </a:solidFill>
                <a:effectLst/>
              </a:rPr>
              <a:t>3. Hazardous Waste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655" y="4259858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533525"/>
            <a:ext cx="28876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5" y="4546600"/>
            <a:ext cx="30829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Municipal Solid Waste</a:t>
            </a:r>
          </a:p>
        </p:txBody>
      </p:sp>
      <p:pic>
        <p:nvPicPr>
          <p:cNvPr id="41987" name="Picture 6" descr="C:\Users\VMunro\AppData\Local\Microsoft\Windows\Temporary Internet Files\Content.IE5\OMS80YAL\22_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37" y="1810400"/>
            <a:ext cx="61722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898650" y="54927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are the 3 R’s?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827" y="2252663"/>
            <a:ext cx="5636623" cy="4873625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effectLst/>
              </a:rPr>
              <a:t>Reduce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effectLst/>
              </a:rPr>
              <a:t>Reuse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effectLst/>
              </a:rPr>
              <a:t>Recycle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What is the most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Important of the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three R’s?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Why </a:t>
            </a:r>
            <a:r>
              <a:rPr lang="en-US" sz="3200" dirty="0">
                <a:solidFill>
                  <a:schemeClr val="bg1"/>
                </a:solidFill>
                <a:effectLst/>
              </a:rPr>
              <a:t>is recycle written last?</a:t>
            </a:r>
          </a:p>
        </p:txBody>
      </p:sp>
      <p:pic>
        <p:nvPicPr>
          <p:cNvPr id="3074" name="Picture 2" descr="C:\Users\vmunro\AppData\Local\Microsoft\Windows\Temporary Internet Files\Content.IE5\DTVQJY0Y\MC9102163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2260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4" y="1447800"/>
            <a:ext cx="2058987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693738"/>
            <a:ext cx="25527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VMunro\AppData\Local\Microsoft\Windows\Temporary Internet Files\Content.IE5\OMS80YAL\22_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" y="117565"/>
            <a:ext cx="72437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:\Users\VMunro\AppData\Local\Microsoft\Windows\Temporary Internet Files\Content.IE5\P0LJN0HY\22_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14" y="2599509"/>
            <a:ext cx="5865386" cy="42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492</TotalTime>
  <Words>284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Trebuchet MS</vt:lpstr>
      <vt:lpstr>Wingdings 2</vt:lpstr>
      <vt:lpstr>Berlin</vt:lpstr>
      <vt:lpstr>APES 4/25</vt:lpstr>
      <vt:lpstr>Toxic Tap:The Poisoning of an American City</vt:lpstr>
      <vt:lpstr>Microplastic Pollution!</vt:lpstr>
      <vt:lpstr>Chapter 16 Notes: Waste Generation and Disposal</vt:lpstr>
      <vt:lpstr>Municipal Solid Waste: Why Care?</vt:lpstr>
      <vt:lpstr>3 Types of Waste Management</vt:lpstr>
      <vt:lpstr>Types of Municipal Solid Waste</vt:lpstr>
      <vt:lpstr>What are the 3 R’s?</vt:lpstr>
      <vt:lpstr>PowerPoint Presentation</vt:lpstr>
      <vt:lpstr>Waste Management –Source Reduction</vt:lpstr>
      <vt:lpstr>Waste Management – Recovery &amp; Recycling</vt:lpstr>
      <vt:lpstr>Types of Recycling</vt:lpstr>
      <vt:lpstr>Composting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4.11 and 4.12</dc:title>
  <dc:creator>Tyrell Hardtke</dc:creator>
  <cp:lastModifiedBy>Tyrell Hardtke</cp:lastModifiedBy>
  <cp:revision>21</cp:revision>
  <dcterms:created xsi:type="dcterms:W3CDTF">2016-04-11T14:08:54Z</dcterms:created>
  <dcterms:modified xsi:type="dcterms:W3CDTF">2018-04-25T03:00:21Z</dcterms:modified>
</cp:coreProperties>
</file>