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1" r:id="rId3"/>
    <p:sldId id="263" r:id="rId4"/>
    <p:sldId id="262" r:id="rId5"/>
    <p:sldId id="264" r:id="rId6"/>
    <p:sldId id="266" r:id="rId7"/>
    <p:sldId id="267" r:id="rId8"/>
    <p:sldId id="268" r:id="rId9"/>
    <p:sldId id="270" r:id="rId10"/>
    <p:sldId id="269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t>9/11/2017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9/11/2017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t>9/11/2017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9/11/2017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t>9/11/2017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9/11/2017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t>9/11/2017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t>9/11/2017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t>9/11/2017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9/11/2017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t>9/11/2017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9/11/2017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t>9/11/2017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t>9/11/2017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t>9/11/2017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t>9/11/2017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t>9/11/2017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t>9/11/2017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Apes </a:t>
            </a:r>
            <a:r>
              <a:rPr lang="en-US" dirty="0" smtClean="0"/>
              <a:t>9/12/17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Take out your chapter 1 reading guide for check off</a:t>
            </a:r>
            <a:endParaRPr lang="en-US" dirty="0" smtClean="0"/>
          </a:p>
          <a:p>
            <a:r>
              <a:rPr lang="en-US" dirty="0" smtClean="0"/>
              <a:t>Log in to a computer and access google classroom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54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Due next 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19812" y="1837765"/>
            <a:ext cx="10394707" cy="1283352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Century Gothic" panose="020B0502020202020204" pitchFamily="34" charset="0"/>
              </a:rPr>
              <a:t>Fishing </a:t>
            </a:r>
            <a:r>
              <a:rPr lang="en-US" sz="2800" b="1" dirty="0" smtClean="0">
                <a:latin typeface="Century Gothic" panose="020B0502020202020204" pitchFamily="34" charset="0"/>
              </a:rPr>
              <a:t>Lab</a:t>
            </a:r>
            <a:endParaRPr lang="en-US" sz="2800" b="1" dirty="0" smtClean="0">
              <a:latin typeface="Century Gothic" panose="020B0502020202020204" pitchFamily="34" charset="0"/>
            </a:endParaRPr>
          </a:p>
          <a:p>
            <a:pPr lvl="1"/>
            <a:r>
              <a:rPr lang="en-US" sz="2400" b="1" dirty="0" smtClean="0">
                <a:latin typeface="Century Gothic" panose="020B0502020202020204" pitchFamily="34" charset="0"/>
              </a:rPr>
              <a:t>The article excerpt is </a:t>
            </a:r>
            <a:r>
              <a:rPr lang="en-US" sz="2400" b="1" dirty="0" smtClean="0">
                <a:latin typeface="Century Gothic" panose="020B0502020202020204" pitchFamily="34" charset="0"/>
              </a:rPr>
              <a:t>online</a:t>
            </a:r>
            <a:endParaRPr lang="en-US" sz="2400" b="1" dirty="0" smtClean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24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Chapter 1 multiple choice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1. D	     7. E</a:t>
            </a:r>
          </a:p>
          <a:p>
            <a:pPr marL="0" indent="0">
              <a:buNone/>
            </a:pPr>
            <a:r>
              <a:rPr lang="en-US" sz="2400" dirty="0" smtClean="0"/>
              <a:t>2. B              8. B</a:t>
            </a:r>
          </a:p>
          <a:p>
            <a:pPr marL="0" indent="0">
              <a:buNone/>
            </a:pPr>
            <a:r>
              <a:rPr lang="en-US" sz="2400" dirty="0" smtClean="0"/>
              <a:t>3. B              9. E</a:t>
            </a:r>
          </a:p>
          <a:p>
            <a:pPr marL="0" indent="0">
              <a:buNone/>
            </a:pPr>
            <a:r>
              <a:rPr lang="en-US" sz="2400" dirty="0" smtClean="0"/>
              <a:t>4. B              10. D</a:t>
            </a:r>
          </a:p>
          <a:p>
            <a:pPr marL="0" indent="0">
              <a:buNone/>
            </a:pPr>
            <a:r>
              <a:rPr lang="en-US" sz="2400" dirty="0" smtClean="0"/>
              <a:t>5. C              11. A</a:t>
            </a:r>
          </a:p>
          <a:p>
            <a:pPr marL="0" indent="0">
              <a:buNone/>
            </a:pPr>
            <a:r>
              <a:rPr lang="en-US" sz="2400" dirty="0" smtClean="0"/>
              <a:t>6. C</a:t>
            </a:r>
            <a:endParaRPr lang="en-US" sz="24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smtClean="0"/>
              <a:t>FRQ: see photocopy</a:t>
            </a:r>
          </a:p>
          <a:p>
            <a:pPr marL="0" indent="0" algn="ctr">
              <a:buNone/>
            </a:pPr>
            <a:r>
              <a:rPr lang="en-US" sz="2800" dirty="0" smtClean="0"/>
              <a:t>No need to score today…are you in the ball park of a good score?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86731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targets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801" y="1837765"/>
            <a:ext cx="10394707" cy="1176658"/>
          </a:xfrm>
        </p:spPr>
        <p:txBody>
          <a:bodyPr>
            <a:noAutofit/>
          </a:bodyPr>
          <a:lstStyle/>
          <a:p>
            <a:r>
              <a:rPr lang="en-US" sz="3200" dirty="0" smtClean="0"/>
              <a:t>I can explain the terms ‘tragedy of the commons’ and ‘sustainable’ and provide examples of each</a:t>
            </a:r>
          </a:p>
        </p:txBody>
      </p:sp>
    </p:spTree>
    <p:extLst>
      <p:ext uri="{BB962C8B-B14F-4D97-AF65-F5344CB8AC3E}">
        <p14:creationId xmlns:p14="http://schemas.microsoft.com/office/powerpoint/2010/main" val="61638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Tragedy example: the </a:t>
            </a:r>
            <a:r>
              <a:rPr lang="en-US" dirty="0" err="1" smtClean="0"/>
              <a:t>lorax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7976" y="1394460"/>
            <a:ext cx="10394707" cy="2219905"/>
          </a:xfrm>
        </p:spPr>
        <p:txBody>
          <a:bodyPr/>
          <a:lstStyle/>
          <a:p>
            <a:r>
              <a:rPr lang="en-US" dirty="0" smtClean="0">
                <a:latin typeface="Century Gothic" panose="020B0502020202020204" pitchFamily="34" charset="0"/>
              </a:rPr>
              <a:t>Listen intently as I read aloud “the </a:t>
            </a:r>
            <a:r>
              <a:rPr lang="en-US" dirty="0" err="1" smtClean="0">
                <a:latin typeface="Century Gothic" panose="020B0502020202020204" pitchFamily="34" charset="0"/>
              </a:rPr>
              <a:t>lorax</a:t>
            </a:r>
            <a:r>
              <a:rPr lang="en-US" dirty="0" smtClean="0">
                <a:latin typeface="Century Gothic" panose="020B0502020202020204" pitchFamily="34" charset="0"/>
              </a:rPr>
              <a:t>” by dr. </a:t>
            </a:r>
            <a:r>
              <a:rPr lang="en-US" dirty="0" err="1" smtClean="0">
                <a:latin typeface="Century Gothic" panose="020B0502020202020204" pitchFamily="34" charset="0"/>
              </a:rPr>
              <a:t>seuss</a:t>
            </a:r>
            <a:endParaRPr lang="en-US" dirty="0" smtClean="0">
              <a:latin typeface="Century Gothic" panose="020B0502020202020204" pitchFamily="34" charset="0"/>
            </a:endParaRPr>
          </a:p>
          <a:p>
            <a:r>
              <a:rPr lang="en-US" dirty="0" smtClean="0">
                <a:latin typeface="Century Gothic" panose="020B0502020202020204" pitchFamily="34" charset="0"/>
              </a:rPr>
              <a:t>At the end of each section, answer the questions on the </a:t>
            </a:r>
            <a:r>
              <a:rPr lang="en-US" dirty="0" err="1" smtClean="0">
                <a:latin typeface="Century Gothic" panose="020B0502020202020204" pitchFamily="34" charset="0"/>
              </a:rPr>
              <a:t>lorax</a:t>
            </a:r>
            <a:r>
              <a:rPr lang="en-US" dirty="0" smtClean="0">
                <a:latin typeface="Century Gothic" panose="020B0502020202020204" pitchFamily="34" charset="0"/>
              </a:rPr>
              <a:t> document found in </a:t>
            </a:r>
            <a:r>
              <a:rPr lang="en-US" smtClean="0">
                <a:latin typeface="Century Gothic" panose="020B0502020202020204" pitchFamily="34" charset="0"/>
              </a:rPr>
              <a:t>google </a:t>
            </a:r>
            <a:r>
              <a:rPr lang="en-US" smtClean="0">
                <a:latin typeface="Century Gothic" panose="020B0502020202020204" pitchFamily="34" charset="0"/>
              </a:rPr>
              <a:t>classroom- due today!</a:t>
            </a:r>
            <a:endParaRPr lang="en-US" dirty="0" smtClean="0">
              <a:latin typeface="Century Gothic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7753" y="3257550"/>
            <a:ext cx="4776107" cy="26746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1455" y="3257550"/>
            <a:ext cx="3512820" cy="2804401"/>
          </a:xfrm>
          <a:prstGeom prst="rect">
            <a:avLst/>
          </a:prstGeom>
        </p:spPr>
      </p:pic>
      <p:sp>
        <p:nvSpPr>
          <p:cNvPr id="6" name="&quot;No&quot; Symbol 5"/>
          <p:cNvSpPr/>
          <p:nvPr/>
        </p:nvSpPr>
        <p:spPr>
          <a:xfrm>
            <a:off x="6926579" y="3428999"/>
            <a:ext cx="3132301" cy="2632951"/>
          </a:xfrm>
          <a:prstGeom prst="noSmoking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40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lorax</a:t>
            </a:r>
            <a:r>
              <a:rPr lang="en-US" dirty="0" smtClean="0"/>
              <a:t> discussion + </a:t>
            </a:r>
            <a:r>
              <a:rPr lang="en-US" dirty="0" err="1" smtClean="0"/>
              <a:t>Defs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801" y="1508760"/>
            <a:ext cx="10394707" cy="3894513"/>
          </a:xfrm>
        </p:spPr>
        <p:txBody>
          <a:bodyPr/>
          <a:lstStyle/>
          <a:p>
            <a:r>
              <a:rPr lang="en-US" dirty="0" smtClean="0">
                <a:latin typeface="Century Gothic" panose="020B0502020202020204" pitchFamily="34" charset="0"/>
              </a:rPr>
              <a:t>What is meant by the terms </a:t>
            </a:r>
            <a:r>
              <a:rPr lang="en-US" u="sng" dirty="0" smtClean="0">
                <a:latin typeface="Century Gothic" panose="020B0502020202020204" pitchFamily="34" charset="0"/>
              </a:rPr>
              <a:t>sustainable development </a:t>
            </a:r>
            <a:r>
              <a:rPr lang="en-US" dirty="0" smtClean="0">
                <a:latin typeface="Century Gothic" panose="020B0502020202020204" pitchFamily="34" charset="0"/>
              </a:rPr>
              <a:t>and </a:t>
            </a:r>
            <a:r>
              <a:rPr lang="en-US" u="sng" dirty="0" smtClean="0">
                <a:latin typeface="Century Gothic" panose="020B0502020202020204" pitchFamily="34" charset="0"/>
              </a:rPr>
              <a:t>tragedy of the commons</a:t>
            </a:r>
            <a:r>
              <a:rPr lang="en-US" dirty="0" smtClean="0">
                <a:latin typeface="Century Gothic" panose="020B0502020202020204" pitchFamily="34" charset="0"/>
              </a:rPr>
              <a:t>?</a:t>
            </a:r>
          </a:p>
          <a:p>
            <a:r>
              <a:rPr lang="en-US" dirty="0" smtClean="0">
                <a:latin typeface="Century Gothic" panose="020B0502020202020204" pitchFamily="34" charset="0"/>
              </a:rPr>
              <a:t>How could the </a:t>
            </a:r>
            <a:r>
              <a:rPr lang="en-US" dirty="0" err="1" smtClean="0">
                <a:latin typeface="Century Gothic" panose="020B0502020202020204" pitchFamily="34" charset="0"/>
              </a:rPr>
              <a:t>onceler</a:t>
            </a:r>
            <a:r>
              <a:rPr lang="en-US" dirty="0" smtClean="0">
                <a:latin typeface="Century Gothic" panose="020B0502020202020204" pitchFamily="34" charset="0"/>
              </a:rPr>
              <a:t> have changed his practice to be more sustainable?</a:t>
            </a:r>
          </a:p>
          <a:p>
            <a:r>
              <a:rPr lang="en-US" dirty="0" smtClean="0">
                <a:latin typeface="Century Gothic" panose="020B0502020202020204" pitchFamily="34" charset="0"/>
              </a:rPr>
              <a:t>Sustainable development = using resources in a way that allows them to replenish themselves for future generations</a:t>
            </a:r>
          </a:p>
          <a:p>
            <a:r>
              <a:rPr lang="en-US" dirty="0" smtClean="0">
                <a:latin typeface="Century Gothic" panose="020B0502020202020204" pitchFamily="34" charset="0"/>
              </a:rPr>
              <a:t>Tragedy of the commons = use of shared resources in an unsustainable way</a:t>
            </a:r>
          </a:p>
        </p:txBody>
      </p:sp>
    </p:spTree>
    <p:extLst>
      <p:ext uri="{BB962C8B-B14F-4D97-AF65-F5344CB8AC3E}">
        <p14:creationId xmlns:p14="http://schemas.microsoft.com/office/powerpoint/2010/main" val="3926455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Tragedy of the commons (notes)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96556" y="1672935"/>
            <a:ext cx="10775372" cy="3138055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latin typeface="Century Gothic" panose="020B0502020202020204" pitchFamily="34" charset="0"/>
              </a:rPr>
              <a:t>Professor Garrett Hardin, an Ecology professor at UCSB, published a famous paper in 1968 called “The Tragedy of the Commons”.  </a:t>
            </a:r>
          </a:p>
          <a:p>
            <a:r>
              <a:rPr lang="en-US" sz="2400" dirty="0" smtClean="0">
                <a:latin typeface="Century Gothic" panose="020B0502020202020204" pitchFamily="34" charset="0"/>
              </a:rPr>
              <a:t>The “commons” are resources that we have access to, but no one owns</a:t>
            </a:r>
          </a:p>
          <a:p>
            <a:pPr lvl="1"/>
            <a:r>
              <a:rPr lang="en-US" sz="2400" dirty="0" smtClean="0">
                <a:latin typeface="Century Gothic" panose="020B0502020202020204" pitchFamily="34" charset="0"/>
              </a:rPr>
              <a:t>Examples = the atmosphere, the oceans, grazing pastures, fish stocks, forests….any others?</a:t>
            </a:r>
            <a:endParaRPr lang="en-US" sz="2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68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en-US" dirty="0" smtClean="0"/>
              <a:t>We’ve created</a:t>
            </a:r>
            <a:br>
              <a:rPr lang="en-US" dirty="0" smtClean="0"/>
            </a:br>
            <a:r>
              <a:rPr lang="en-US" dirty="0" smtClean="0"/>
              <a:t>Two layers of</a:t>
            </a:r>
            <a:br>
              <a:rPr lang="en-US" dirty="0" smtClean="0"/>
            </a:br>
            <a:r>
              <a:rPr lang="en-US" dirty="0" smtClean="0"/>
              <a:t>trouble!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533" y="685800"/>
            <a:ext cx="5774747" cy="46857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97240" y="4498809"/>
            <a:ext cx="471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Smog, acid rain, particles, excess CO2 in the troposphere</a:t>
            </a:r>
            <a:endParaRPr lang="en-US" sz="2400" dirty="0"/>
          </a:p>
        </p:txBody>
      </p:sp>
      <p:sp>
        <p:nvSpPr>
          <p:cNvPr id="6" name="Left Arrow 5"/>
          <p:cNvSpPr/>
          <p:nvPr/>
        </p:nvSpPr>
        <p:spPr>
          <a:xfrm>
            <a:off x="5873711" y="4587586"/>
            <a:ext cx="1223529" cy="41173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754091" y="3408218"/>
            <a:ext cx="4042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CFC’s creating ozone depletion in the stratosphere</a:t>
            </a:r>
            <a:endParaRPr lang="en-US" sz="2400" dirty="0"/>
          </a:p>
        </p:txBody>
      </p:sp>
      <p:sp>
        <p:nvSpPr>
          <p:cNvPr id="8" name="Left Arrow 7"/>
          <p:cNvSpPr/>
          <p:nvPr/>
        </p:nvSpPr>
        <p:spPr>
          <a:xfrm>
            <a:off x="6084001" y="4168320"/>
            <a:ext cx="1013239" cy="36085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85800" y="114300"/>
            <a:ext cx="5280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Our atmosphere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92605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Worldwide garbage patches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66780" y="2219614"/>
            <a:ext cx="5206263" cy="33115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0998" y="2219614"/>
            <a:ext cx="4590268" cy="344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31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tragedy of over-fishing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You need:</a:t>
            </a:r>
          </a:p>
          <a:p>
            <a:r>
              <a:rPr lang="en-US" dirty="0" smtClean="0"/>
              <a:t>A group of 4</a:t>
            </a:r>
          </a:p>
          <a:p>
            <a:r>
              <a:rPr lang="en-US" dirty="0" smtClean="0"/>
              <a:t>A bowl of candy</a:t>
            </a:r>
          </a:p>
          <a:p>
            <a:r>
              <a:rPr lang="en-US" dirty="0" smtClean="0"/>
              <a:t>Four straws</a:t>
            </a:r>
          </a:p>
          <a:p>
            <a:r>
              <a:rPr lang="en-US" dirty="0" smtClean="0"/>
              <a:t>One spoon</a:t>
            </a:r>
          </a:p>
          <a:p>
            <a:r>
              <a:rPr lang="en-US" dirty="0" smtClean="0"/>
              <a:t>Four cups</a:t>
            </a:r>
          </a:p>
          <a:p>
            <a:r>
              <a:rPr lang="en-US" dirty="0" smtClean="0"/>
              <a:t>Two textbooks</a:t>
            </a:r>
          </a:p>
          <a:p>
            <a:r>
              <a:rPr lang="en-US" dirty="0" smtClean="0"/>
              <a:t>Two copies of “the tragedy of the commons” by </a:t>
            </a:r>
            <a:r>
              <a:rPr lang="en-US" dirty="0" err="1" smtClean="0"/>
              <a:t>garrett</a:t>
            </a:r>
            <a:r>
              <a:rPr lang="en-US" dirty="0" smtClean="0"/>
              <a:t> </a:t>
            </a:r>
            <a:r>
              <a:rPr lang="en-US" dirty="0" err="1" smtClean="0"/>
              <a:t>hardin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2888899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TM04033927[[fn=Main Event]]</Template>
  <TotalTime>267</TotalTime>
  <Words>310</Words>
  <Application>Microsoft Office PowerPoint</Application>
  <PresentationFormat>Widescreen</PresentationFormat>
  <Paragraphs>43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Century Gothic</vt:lpstr>
      <vt:lpstr>Impact</vt:lpstr>
      <vt:lpstr>Main Event</vt:lpstr>
      <vt:lpstr>Apes 9/12/17</vt:lpstr>
      <vt:lpstr>Chapter 1 multiple choice</vt:lpstr>
      <vt:lpstr>Learning targets</vt:lpstr>
      <vt:lpstr>Tragedy example: the lorax</vt:lpstr>
      <vt:lpstr>The lorax discussion + Defs.</vt:lpstr>
      <vt:lpstr>Tragedy of the commons (notes)</vt:lpstr>
      <vt:lpstr>We’ve created Two layers of trouble!</vt:lpstr>
      <vt:lpstr>Worldwide garbage patches</vt:lpstr>
      <vt:lpstr>The tragedy of over-fishing</vt:lpstr>
      <vt:lpstr>Due next time</vt:lpstr>
    </vt:vector>
  </TitlesOfParts>
  <Company>Tahoma School District No. 409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Apes 9/3/15</dc:title>
  <dc:creator>Tyrell Hardtke</dc:creator>
  <cp:lastModifiedBy>Tyrell Hardtke</cp:lastModifiedBy>
  <cp:revision>20</cp:revision>
  <dcterms:created xsi:type="dcterms:W3CDTF">2015-09-01T15:02:52Z</dcterms:created>
  <dcterms:modified xsi:type="dcterms:W3CDTF">2017-09-12T03:10:33Z</dcterms:modified>
</cp:coreProperties>
</file>