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handoutMasterIdLst>
    <p:handoutMasterId r:id="rId16"/>
  </p:handoutMasterIdLst>
  <p:sldIdLst>
    <p:sldId id="257" r:id="rId2"/>
    <p:sldId id="279" r:id="rId3"/>
    <p:sldId id="260" r:id="rId4"/>
    <p:sldId id="277" r:id="rId5"/>
    <p:sldId id="259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6" r:id="rId14"/>
    <p:sldId id="278" r:id="rId1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EE2E-6B2C-4ACE-AF34-500B16DE539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ED5-9C57-41A1-B7A3-346B9127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3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95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0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9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2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5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2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7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4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6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8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8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0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0397" y="789709"/>
            <a:ext cx="8689976" cy="869371"/>
          </a:xfrm>
        </p:spPr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  <a:cs typeface="Aharoni" panose="02010803020104030203" pitchFamily="2" charset="-79"/>
              </a:rPr>
              <a:t>APES 9/14/17</a:t>
            </a:r>
            <a:endParaRPr lang="en-US" dirty="0">
              <a:latin typeface="AR CHRISTY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682" y="1659080"/>
            <a:ext cx="8689976" cy="137159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Please take out your Fishing Lab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Get a laptop and share your Lorax activity if you didn’t last time</a:t>
            </a: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9" y="3900050"/>
            <a:ext cx="3680862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 CHRISTY" panose="02000000000000000000" pitchFamily="2" charset="0"/>
              </a:rPr>
              <a:t>Monitoring our Impact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3865"/>
            <a:ext cx="11361683" cy="43142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Env</a:t>
            </a:r>
            <a:r>
              <a:rPr lang="en-US" sz="2400" dirty="0" smtClean="0"/>
              <a:t>. scientists study </a:t>
            </a:r>
            <a:r>
              <a:rPr lang="en-US" sz="2400" dirty="0" smtClean="0">
                <a:solidFill>
                  <a:srgbClr val="FF0000"/>
                </a:solidFill>
              </a:rPr>
              <a:t>environmental indicators </a:t>
            </a:r>
            <a:r>
              <a:rPr lang="en-US" sz="2400" dirty="0" smtClean="0"/>
              <a:t>to measure our impact on natural capital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Biodiversity </a:t>
            </a:r>
          </a:p>
          <a:p>
            <a:pPr marL="457200" lvl="1" indent="0">
              <a:buNone/>
            </a:pPr>
            <a:r>
              <a:rPr lang="en-US" sz="2400" dirty="0" smtClean="0"/>
              <a:t>A.	Ecosystem diversity – number and types of healthy habitats</a:t>
            </a:r>
          </a:p>
          <a:p>
            <a:pPr marL="457200" lvl="1" indent="0">
              <a:buNone/>
            </a:pPr>
            <a:r>
              <a:rPr lang="en-US" sz="2400" dirty="0" smtClean="0"/>
              <a:t>B.  Species diversity- number and types of individual species</a:t>
            </a:r>
          </a:p>
          <a:p>
            <a:pPr marL="914400" lvl="2" indent="0">
              <a:buNone/>
            </a:pPr>
            <a:r>
              <a:rPr lang="en-US" sz="2400" dirty="0" smtClean="0"/>
              <a:t>Compare current extinction rate to </a:t>
            </a:r>
            <a:r>
              <a:rPr lang="en-US" sz="2400" dirty="0" smtClean="0">
                <a:solidFill>
                  <a:srgbClr val="FF0000"/>
                </a:solidFill>
              </a:rPr>
              <a:t>background extinction rate </a:t>
            </a:r>
          </a:p>
          <a:p>
            <a:pPr marL="914400" lvl="2" indent="0">
              <a:buNone/>
            </a:pPr>
            <a:r>
              <a:rPr lang="en-US" sz="2400" dirty="0" smtClean="0"/>
              <a:t>(what’s actually happening vs. what should happen over a long time)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smtClean="0"/>
              <a:t>C. Genetic diversity- number and types of genes in existence</a:t>
            </a:r>
          </a:p>
          <a:p>
            <a:pPr marL="914400" lvl="1" indent="-457200"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 CHRISTY" panose="02000000000000000000" pitchFamily="2" charset="0"/>
              </a:rPr>
              <a:t>Environmental indicators, cont..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74" y="171694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 Food production (land use unit)- can we feed our exploding population?</a:t>
            </a:r>
          </a:p>
          <a:p>
            <a:pPr marL="0" indent="0">
              <a:buNone/>
            </a:pPr>
            <a:r>
              <a:rPr lang="en-US" sz="2800" dirty="0" smtClean="0"/>
              <a:t>3. Average global surface temps. And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concentrations (air pollution unit)</a:t>
            </a:r>
          </a:p>
          <a:p>
            <a:pPr marL="0" indent="0">
              <a:buNone/>
            </a:pPr>
            <a:r>
              <a:rPr lang="en-US" sz="2800" dirty="0" smtClean="0"/>
              <a:t>4. Human population growth/decline</a:t>
            </a:r>
          </a:p>
          <a:p>
            <a:pPr marL="0" indent="0">
              <a:buNone/>
            </a:pPr>
            <a:r>
              <a:rPr lang="en-US" sz="2800" dirty="0" smtClean="0"/>
              <a:t>5. Resource depletion (land use unit)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612" y="3297798"/>
            <a:ext cx="5354780" cy="40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01" y="614489"/>
            <a:ext cx="11278225" cy="1596177"/>
          </a:xfrm>
        </p:spPr>
        <p:txBody>
          <a:bodyPr/>
          <a:lstStyle/>
          <a:p>
            <a:pPr algn="l"/>
            <a:r>
              <a:rPr lang="en-US" dirty="0" smtClean="0">
                <a:latin typeface="AR CHRISTY" panose="02000000000000000000" pitchFamily="2" charset="0"/>
              </a:rPr>
              <a:t>Ecological Footprints = </a:t>
            </a:r>
            <a:r>
              <a:rPr lang="en-US" dirty="0" smtClean="0">
                <a:solidFill>
                  <a:schemeClr val="tx1"/>
                </a:solidFill>
                <a:latin typeface="AR CHRISTY" panose="02000000000000000000" pitchFamily="2" charset="0"/>
              </a:rPr>
              <a:t>how much land it takes to sustain your level of resource consumption</a:t>
            </a:r>
            <a:r>
              <a:rPr lang="en-US" dirty="0" smtClean="0">
                <a:latin typeface="AR CHRISTY" panose="02000000000000000000" pitchFamily="2" charset="0"/>
              </a:rPr>
              <a:t>.</a:t>
            </a:r>
            <a:endParaRPr lang="en-US" dirty="0">
              <a:latin typeface="AR CHRISTY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6" y="1748777"/>
            <a:ext cx="3976554" cy="51092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83" y="1936606"/>
            <a:ext cx="6561859" cy="49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7" y="254129"/>
            <a:ext cx="8596668" cy="834736"/>
          </a:xfrm>
        </p:spPr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Applying Chapter One Concepts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68" y="974074"/>
            <a:ext cx="10170668" cy="575329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With your table group, choose a biome </a:t>
            </a:r>
            <a:r>
              <a:rPr lang="en-US" sz="2400" smtClean="0"/>
              <a:t>from module 12</a:t>
            </a:r>
            <a:endParaRPr lang="en-US" sz="2400" dirty="0" smtClean="0"/>
          </a:p>
          <a:p>
            <a:r>
              <a:rPr lang="en-US" sz="2400" dirty="0" smtClean="0"/>
              <a:t>Illustrate and</a:t>
            </a:r>
            <a:r>
              <a:rPr lang="en-US" sz="2400" dirty="0"/>
              <a:t> i</a:t>
            </a:r>
            <a:r>
              <a:rPr lang="en-US" sz="2400" dirty="0" smtClean="0"/>
              <a:t>nclude a brief explanation for: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Natural capital (just define this)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Natural resources (2)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Ecosystem services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Renewable resource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Inexhaustible resource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Non-renewable/exhaustible resource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Sustainable yield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Ecological Footprint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Avg. temp. + </a:t>
            </a:r>
            <a:r>
              <a:rPr lang="en-US" sz="2400" dirty="0" err="1" smtClean="0">
                <a:solidFill>
                  <a:srgbClr val="C00000"/>
                </a:solidFill>
              </a:rPr>
              <a:t>precip</a:t>
            </a:r>
            <a:r>
              <a:rPr lang="en-US" sz="2400" dirty="0" smtClean="0">
                <a:solidFill>
                  <a:srgbClr val="C00000"/>
                </a:solidFill>
              </a:rPr>
              <a:t>. in your biome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</a:rPr>
              <a:t>climatogram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48" y="2144282"/>
            <a:ext cx="4549348" cy="308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6563" y="5420225"/>
            <a:ext cx="4067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filtration by wetlands is an </a:t>
            </a:r>
            <a:r>
              <a:rPr lang="en-US" u="sng" dirty="0" smtClean="0"/>
              <a:t>ecosystem service </a:t>
            </a:r>
            <a:r>
              <a:rPr lang="en-US" dirty="0" smtClean="0"/>
              <a:t>because it filters out pollutants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50437" y="3738135"/>
            <a:ext cx="291345" cy="1639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41" y="1593031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Finish your diagram!</a:t>
            </a:r>
          </a:p>
          <a:p>
            <a:endParaRPr lang="en-US" sz="2800" b="1" dirty="0"/>
          </a:p>
          <a:p>
            <a:r>
              <a:rPr lang="en-US" sz="2800" b="1" dirty="0" smtClean="0"/>
              <a:t>FYI, the Chapter 2 reading guide is</a:t>
            </a:r>
          </a:p>
          <a:p>
            <a:pPr marL="0" indent="0">
              <a:buNone/>
            </a:pPr>
            <a:r>
              <a:rPr lang="en-US" sz="2800" b="1" dirty="0" smtClean="0"/>
              <a:t>   due Friday, 9/22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93" y="609600"/>
            <a:ext cx="428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7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Seats!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03" y="1690326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Rules: you can only take one person with you.</a:t>
            </a:r>
          </a:p>
          <a:p>
            <a:r>
              <a:rPr lang="en-US" sz="2800" dirty="0" smtClean="0"/>
              <a:t>All of the tables must be full before lab stations.</a:t>
            </a:r>
          </a:p>
        </p:txBody>
      </p:sp>
    </p:spTree>
    <p:extLst>
      <p:ext uri="{BB962C8B-B14F-4D97-AF65-F5344CB8AC3E}">
        <p14:creationId xmlns:p14="http://schemas.microsoft.com/office/powerpoint/2010/main" val="20368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 CHRISTY" panose="02000000000000000000" pitchFamily="2" charset="0"/>
              </a:rPr>
              <a:t>Learning Targets</a:t>
            </a:r>
            <a:endParaRPr lang="en-US" sz="44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can illustrate </a:t>
            </a:r>
            <a:r>
              <a:rPr lang="en-US" sz="2800" smtClean="0"/>
              <a:t>the </a:t>
            </a:r>
            <a:r>
              <a:rPr lang="en-US" sz="2800" smtClean="0"/>
              <a:t>principle </a:t>
            </a:r>
            <a:r>
              <a:rPr lang="en-US" sz="2800" dirty="0" smtClean="0"/>
              <a:t>of sustainability and earth’s resources within an ecosystem</a:t>
            </a:r>
          </a:p>
          <a:p>
            <a:endParaRPr lang="en-US" sz="2800" dirty="0"/>
          </a:p>
          <a:p>
            <a:r>
              <a:rPr lang="en-US" sz="2800" dirty="0" smtClean="0"/>
              <a:t>Please get a laptop for note-taking!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Lab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4561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As I come around to stamp your lab, take turns sharing answers to the discussion questions.</a:t>
            </a:r>
          </a:p>
          <a:p>
            <a:r>
              <a:rPr lang="en-US" sz="2400" b="1" dirty="0" smtClean="0"/>
              <a:t>You will have a “team captain” who leads this rotation.  They are the person who got the most candy last time!</a:t>
            </a:r>
          </a:p>
          <a:p>
            <a:r>
              <a:rPr lang="en-US" sz="2400" b="1" dirty="0" smtClean="0"/>
              <a:t>In 5 minutes, I’ll take whole group questions.</a:t>
            </a:r>
          </a:p>
          <a:p>
            <a:r>
              <a:rPr lang="en-US" sz="2400" b="1" dirty="0" smtClean="0"/>
              <a:t>Then, put your lab in the inbox.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137" y="3405353"/>
            <a:ext cx="3660892" cy="33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0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 CHRISTY" panose="02000000000000000000" pitchFamily="2" charset="0"/>
              </a:rPr>
              <a:t>Principles of Sustainability and Earth’s Resources</a:t>
            </a:r>
            <a:endParaRPr lang="en-US" sz="4800" dirty="0">
              <a:latin typeface="AR CHRISTY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Chapter One </a:t>
            </a:r>
            <a:r>
              <a:rPr lang="en-US" sz="2800" dirty="0"/>
              <a:t>K</a:t>
            </a:r>
            <a:r>
              <a:rPr lang="en-US" sz="2800" dirty="0" smtClean="0"/>
              <a:t>ey </a:t>
            </a:r>
            <a:r>
              <a:rPr lang="en-US" sz="2800" dirty="0"/>
              <a:t>L</a:t>
            </a:r>
            <a:r>
              <a:rPr lang="en-US" sz="2800" dirty="0" smtClean="0"/>
              <a:t>earning</a:t>
            </a:r>
          </a:p>
        </p:txBody>
      </p:sp>
    </p:spTree>
    <p:extLst>
      <p:ext uri="{BB962C8B-B14F-4D97-AF65-F5344CB8AC3E}">
        <p14:creationId xmlns:p14="http://schemas.microsoft.com/office/powerpoint/2010/main" val="2410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4028"/>
          </a:xfrm>
        </p:spPr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Principles of sustainability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1662546"/>
            <a:ext cx="11028218" cy="4128653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has earth sustained a huge, healthy diversity of life for so long?</a:t>
            </a:r>
          </a:p>
          <a:p>
            <a:pPr lvl="1"/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Principle one: dependence on solar energy </a:t>
            </a:r>
          </a:p>
          <a:p>
            <a:pPr lvl="2"/>
            <a:r>
              <a:rPr lang="en-US" sz="2400" dirty="0" smtClean="0"/>
              <a:t>There is a constant, one-way flow of energy </a:t>
            </a:r>
          </a:p>
          <a:p>
            <a:pPr lvl="1"/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Principle two: genetic biodiversity and evolution</a:t>
            </a:r>
          </a:p>
          <a:p>
            <a:pPr lvl="2"/>
            <a:r>
              <a:rPr lang="en-US" sz="2400" dirty="0" smtClean="0"/>
              <a:t>Life has evolved to use resources and adapt to change</a:t>
            </a:r>
          </a:p>
          <a:p>
            <a:pPr lvl="1"/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Principle three: cycling of water and nutrients</a:t>
            </a:r>
          </a:p>
          <a:p>
            <a:pPr lvl="2"/>
            <a:r>
              <a:rPr lang="en-US" sz="2400" dirty="0" smtClean="0"/>
              <a:t>Molecules needed for life are available in many forms and recycle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The earth is a </a:t>
            </a:r>
            <a:r>
              <a:rPr lang="en-US" sz="2400" dirty="0" smtClean="0">
                <a:solidFill>
                  <a:srgbClr val="FF0000"/>
                </a:solidFill>
              </a:rPr>
              <a:t>sustainable</a:t>
            </a:r>
            <a:r>
              <a:rPr lang="en-US" sz="2400" dirty="0" smtClean="0"/>
              <a:t> ecosystem with its own natural systems for maintaining balance.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7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04" y="524998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AR CHRISTY" panose="02000000000000000000" pitchFamily="2" charset="0"/>
              </a:rPr>
              <a:t>Natural Capital = value of the earth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402772"/>
            <a:ext cx="6494318" cy="38896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Natural capital</a:t>
            </a:r>
            <a:r>
              <a:rPr lang="en-US" sz="2400" dirty="0" smtClean="0"/>
              <a:t>, the earth’s value to us, consists of </a:t>
            </a:r>
            <a:r>
              <a:rPr lang="en-US" sz="2400" dirty="0" smtClean="0">
                <a:solidFill>
                  <a:srgbClr val="FF0000"/>
                </a:solidFill>
              </a:rPr>
              <a:t>natural resources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ecosystem services</a:t>
            </a:r>
          </a:p>
          <a:p>
            <a:r>
              <a:rPr lang="en-US" sz="2400" dirty="0" smtClean="0"/>
              <a:t>Natural resources = matter and energy vital to human existence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Renewable </a:t>
            </a:r>
            <a:r>
              <a:rPr lang="en-US" sz="2400" dirty="0" smtClean="0"/>
              <a:t>= regenerate if given enough time (</a:t>
            </a:r>
            <a:r>
              <a:rPr lang="en-US" sz="2400" dirty="0" err="1" smtClean="0"/>
              <a:t>i.e</a:t>
            </a:r>
            <a:r>
              <a:rPr lang="en-US" sz="2400" dirty="0" smtClean="0"/>
              <a:t>, forests, topsoil, fishes, clean air, fresh water)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Inexhaustible</a:t>
            </a:r>
            <a:r>
              <a:rPr lang="en-US" sz="2400" dirty="0" smtClean="0"/>
              <a:t> = won’t run out in our lifetime (i.e. sunlight)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18" y="1935305"/>
            <a:ext cx="4668982" cy="35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84579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 CHRISTY" panose="02000000000000000000" pitchFamily="2" charset="0"/>
              </a:rPr>
              <a:t>More on Natural Resources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336" y="1319647"/>
            <a:ext cx="11090564" cy="3910444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rgbClr val="FF0000"/>
                </a:solidFill>
              </a:rPr>
              <a:t>Sustainable yield </a:t>
            </a:r>
            <a:r>
              <a:rPr lang="en-US" sz="2400" dirty="0"/>
              <a:t>= highest rate at which we can use resource without reducing its </a:t>
            </a:r>
            <a:r>
              <a:rPr lang="en-US" sz="2400" dirty="0" smtClean="0"/>
              <a:t>supply</a:t>
            </a:r>
          </a:p>
          <a:p>
            <a:pPr lvl="2"/>
            <a:r>
              <a:rPr lang="en-US" sz="2200" dirty="0" smtClean="0"/>
              <a:t>i.e</a:t>
            </a:r>
            <a:r>
              <a:rPr lang="en-US" sz="2200" dirty="0"/>
              <a:t>. if only 1,000,000 new cod are born each year, </a:t>
            </a:r>
            <a:r>
              <a:rPr lang="en-US" sz="2200" dirty="0" smtClean="0"/>
              <a:t>taking only half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Tragedy of commons </a:t>
            </a:r>
            <a:r>
              <a:rPr lang="en-US" sz="2200" dirty="0" smtClean="0"/>
              <a:t>= overfishing, overharvesting, overgrazing, etc. of natural resources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Non-renewable/exhaustible resources </a:t>
            </a:r>
            <a:r>
              <a:rPr lang="en-US" sz="2400" dirty="0" smtClean="0"/>
              <a:t>= fixed quantity or regenerates very slowly</a:t>
            </a:r>
          </a:p>
          <a:p>
            <a:pPr lvl="2"/>
            <a:r>
              <a:rPr lang="en-US" sz="2200" dirty="0" smtClean="0"/>
              <a:t>Natural gas, oil, metallic minerals (iron, copper, etc.), non metallic minerals (salt, sand, clay)</a:t>
            </a:r>
          </a:p>
          <a:p>
            <a:pPr marL="914400" lvl="2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36" y="321304"/>
            <a:ext cx="7776033" cy="583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6" y="662420"/>
            <a:ext cx="10364451" cy="1596177"/>
          </a:xfrm>
        </p:spPr>
        <p:txBody>
          <a:bodyPr/>
          <a:lstStyle/>
          <a:p>
            <a:pPr algn="l"/>
            <a:r>
              <a:rPr lang="en-US" dirty="0" smtClean="0">
                <a:latin typeface="AR CHRISTY" panose="02000000000000000000" pitchFamily="2" charset="0"/>
              </a:rPr>
              <a:t>Ecosystem Services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2" y="1924764"/>
            <a:ext cx="10411093" cy="472828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Processes provided by the earth</a:t>
            </a:r>
          </a:p>
          <a:p>
            <a:pPr marL="0" indent="0">
              <a:buNone/>
            </a:pPr>
            <a:r>
              <a:rPr lang="en-US" sz="2400" dirty="0" smtClean="0"/>
              <a:t> that make our lives possible: </a:t>
            </a:r>
          </a:p>
          <a:p>
            <a:pPr lvl="1"/>
            <a:r>
              <a:rPr lang="en-US" sz="2400" dirty="0" smtClean="0"/>
              <a:t>Cycling of important molecules</a:t>
            </a:r>
          </a:p>
          <a:p>
            <a:pPr lvl="1"/>
            <a:r>
              <a:rPr lang="en-US" sz="2400" dirty="0" smtClean="0"/>
              <a:t>Food production</a:t>
            </a:r>
          </a:p>
          <a:p>
            <a:pPr lvl="1"/>
            <a:r>
              <a:rPr lang="en-US" sz="2400" dirty="0" smtClean="0"/>
              <a:t>Climate control</a:t>
            </a:r>
          </a:p>
          <a:p>
            <a:pPr lvl="1"/>
            <a:r>
              <a:rPr lang="en-US" sz="2400" dirty="0" smtClean="0"/>
              <a:t>Water purification</a:t>
            </a:r>
          </a:p>
          <a:p>
            <a:pPr lvl="1"/>
            <a:r>
              <a:rPr lang="en-US" sz="2400" dirty="0" smtClean="0"/>
              <a:t>UV protection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Natural Resources are the things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We use; ecosystem services are the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Natural processes that help us.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618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 CHRISTY</vt:lpstr>
      <vt:lpstr>Arial</vt:lpstr>
      <vt:lpstr>Calibri</vt:lpstr>
      <vt:lpstr>Trebuchet MS</vt:lpstr>
      <vt:lpstr>Wingdings 3</vt:lpstr>
      <vt:lpstr>Facet</vt:lpstr>
      <vt:lpstr>APES 9/14/17</vt:lpstr>
      <vt:lpstr>New Seats!</vt:lpstr>
      <vt:lpstr>Learning Targets</vt:lpstr>
      <vt:lpstr>Fishing Lab Recap</vt:lpstr>
      <vt:lpstr>Principles of Sustainability and Earth’s Resources</vt:lpstr>
      <vt:lpstr>Principles of sustainability</vt:lpstr>
      <vt:lpstr>Natural Capital = value of the earth</vt:lpstr>
      <vt:lpstr>More on Natural Resources</vt:lpstr>
      <vt:lpstr>Ecosystem Services</vt:lpstr>
      <vt:lpstr>Monitoring our Impact</vt:lpstr>
      <vt:lpstr>Environmental indicators, cont..</vt:lpstr>
      <vt:lpstr>Ecological Footprints = how much land it takes to sustain your level of resource consumption.</vt:lpstr>
      <vt:lpstr>Applying Chapter One Concepts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Tyrell Hardtke</dc:creator>
  <cp:lastModifiedBy>Tyrell Hardtke</cp:lastModifiedBy>
  <cp:revision>31</cp:revision>
  <cp:lastPrinted>2015-09-11T14:58:52Z</cp:lastPrinted>
  <dcterms:created xsi:type="dcterms:W3CDTF">2015-09-04T14:35:13Z</dcterms:created>
  <dcterms:modified xsi:type="dcterms:W3CDTF">2017-09-14T14:26:29Z</dcterms:modified>
</cp:coreProperties>
</file>