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8" r:id="rId3"/>
    <p:sldId id="272" r:id="rId4"/>
    <p:sldId id="273" r:id="rId5"/>
    <p:sldId id="262" r:id="rId6"/>
    <p:sldId id="259" r:id="rId7"/>
    <p:sldId id="268" r:id="rId8"/>
    <p:sldId id="260" r:id="rId9"/>
    <p:sldId id="276" r:id="rId10"/>
    <p:sldId id="269" r:id="rId11"/>
    <p:sldId id="27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1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753E19-21D6-44EC-9C26-52306B41392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F80256-4630-48AA-BFCD-1AB025E2B89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4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VZoI1AkC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83127"/>
            <a:ext cx="10901939" cy="2262781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APES 9/22/17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582" y="2943533"/>
            <a:ext cx="10465521" cy="112628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 CENA" panose="02000000000000000000" pitchFamily="2" charset="0"/>
                <a:cs typeface="Aharoni" panose="02010803020104030203" pitchFamily="2" charset="-79"/>
              </a:rPr>
              <a:t>Please take out your Chapter 2 Reading Assignment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 CENA" panose="02000000000000000000" pitchFamily="2" charset="0"/>
                <a:cs typeface="Aharoni" panose="02010803020104030203" pitchFamily="2" charset="-79"/>
              </a:rPr>
              <a:t>for check off! Grab a book to check answers.</a:t>
            </a:r>
          </a:p>
          <a:p>
            <a:endParaRPr lang="en-US" sz="2800" b="1" dirty="0">
              <a:solidFill>
                <a:srgbClr val="002060"/>
              </a:solidFill>
              <a:latin typeface="AR CENA" panose="02000000000000000000" pitchFamily="2" charset="0"/>
              <a:cs typeface="Aharoni" panose="02010803020104030203" pitchFamily="2" charset="-79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 CENA" panose="02000000000000000000" pitchFamily="2" charset="0"/>
                <a:cs typeface="Aharoni" panose="02010803020104030203" pitchFamily="2" charset="-79"/>
              </a:rPr>
              <a:t>Turn in your soil salinization lab if it’s ready- or </a:t>
            </a:r>
            <a:r>
              <a:rPr lang="en-US" sz="2800" b="1" dirty="0" smtClean="0">
                <a:solidFill>
                  <a:srgbClr val="002060"/>
                </a:solidFill>
                <a:latin typeface="AR CENA" panose="02000000000000000000" pitchFamily="2" charset="0"/>
                <a:cs typeface="Aharoni" panose="02010803020104030203" pitchFamily="2" charset="-79"/>
              </a:rPr>
              <a:t>by </a:t>
            </a:r>
            <a:r>
              <a:rPr lang="en-US" sz="2800" b="1" smtClean="0">
                <a:solidFill>
                  <a:srgbClr val="002060"/>
                </a:solidFill>
                <a:latin typeface="AR CENA" panose="02000000000000000000" pitchFamily="2" charset="0"/>
                <a:cs typeface="Aharoni" panose="02010803020104030203" pitchFamily="2" charset="-79"/>
              </a:rPr>
              <a:t>tuesday</a:t>
            </a:r>
            <a:endParaRPr lang="en-US" sz="2800" b="1" dirty="0" smtClean="0">
              <a:solidFill>
                <a:srgbClr val="002060"/>
              </a:solidFill>
              <a:latin typeface="AR CENA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6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Joule (J) = energy used by 1 watt lightbulb in 1 second (not that useful)</a:t>
            </a:r>
          </a:p>
          <a:p>
            <a:pPr marL="0" indent="0">
              <a:buNone/>
            </a:pPr>
            <a:r>
              <a:rPr lang="en-US" sz="2400" dirty="0" smtClean="0"/>
              <a:t>Calorie (</a:t>
            </a:r>
            <a:r>
              <a:rPr lang="en-US" sz="2400" dirty="0" err="1" smtClean="0"/>
              <a:t>cal</a:t>
            </a:r>
            <a:r>
              <a:rPr lang="en-US" sz="2400" dirty="0" smtClean="0"/>
              <a:t>) = energy it takes to heat 1 g of water 1 degree Celsius</a:t>
            </a:r>
          </a:p>
          <a:p>
            <a:pPr marL="0" indent="0">
              <a:buNone/>
            </a:pPr>
            <a:r>
              <a:rPr lang="en-US" sz="2400" dirty="0"/>
              <a:t>Energy we use is given in kilowatt hours (kilowatts to </a:t>
            </a:r>
            <a:r>
              <a:rPr lang="en-US" sz="2400" dirty="0" smtClean="0"/>
              <a:t>run </a:t>
            </a:r>
            <a:r>
              <a:rPr lang="en-US" sz="2400" dirty="0"/>
              <a:t>appliance x time it ran)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kWh = kilowatt hours			MJ = </a:t>
            </a:r>
            <a:r>
              <a:rPr lang="en-US" sz="2400" dirty="0" err="1" smtClean="0"/>
              <a:t>megajoules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1000 watts in a kW			1,000,000 joules in a </a:t>
            </a:r>
            <a:r>
              <a:rPr lang="en-US" sz="2400" dirty="0" err="1" smtClean="0"/>
              <a:t>megajoule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1000 calories in a kilocalorie		1 kcal = 4,184 J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 CENA" panose="02000000000000000000" pitchFamily="2" charset="0"/>
              </a:rPr>
              <a:t>We will learn more about this in the energy unit. Don’t panic!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27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and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Energy efficiency = actual amount of energy gained by converting one type of energy to another.</a:t>
            </a:r>
          </a:p>
          <a:p>
            <a:pPr marL="0" indent="0">
              <a:buNone/>
            </a:pPr>
            <a:r>
              <a:rPr lang="en-US" sz="2400" dirty="0"/>
              <a:t>Ex: if a coal plant that contains 100,000 MJ of potential energy makes only 45,000 MJ of electricity, it has 45% energy efficiency.</a:t>
            </a:r>
          </a:p>
          <a:p>
            <a:pPr marL="0" indent="0">
              <a:buNone/>
            </a:pPr>
            <a:r>
              <a:rPr lang="en-US" sz="3200" dirty="0"/>
              <a:t>Energy quality = how easily an energy source can be used to do work (converted to another, more useful energy source</a:t>
            </a:r>
            <a:r>
              <a:rPr lang="en-US" sz="3200" dirty="0" smtClean="0"/>
              <a:t>).  </a:t>
            </a:r>
            <a:r>
              <a:rPr lang="en-US" sz="3200" dirty="0"/>
              <a:t>NO MATH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Tuesday!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Be Ready for the Chapter 1-2 Test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smtClean="0"/>
              <a:t>Soil Salinization </a:t>
            </a:r>
            <a:r>
              <a:rPr lang="en-US" sz="2800" dirty="0" smtClean="0"/>
              <a:t>Lab and Science Concept Review, if needed</a:t>
            </a:r>
          </a:p>
        </p:txBody>
      </p:sp>
    </p:spTree>
    <p:extLst>
      <p:ext uri="{BB962C8B-B14F-4D97-AF65-F5344CB8AC3E}">
        <p14:creationId xmlns:p14="http://schemas.microsoft.com/office/powerpoint/2010/main" val="27912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312382"/>
            <a:ext cx="8911687" cy="1280890"/>
          </a:xfrm>
        </p:spPr>
        <p:txBody>
          <a:bodyPr/>
          <a:lstStyle/>
          <a:p>
            <a:r>
              <a:rPr lang="en-US" dirty="0" smtClean="0"/>
              <a:t>Chapter 2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4" y="1828800"/>
            <a:ext cx="5432366" cy="33562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Team Captain gets a book and leads the discussion of the reading guide and the questions below!</a:t>
            </a:r>
          </a:p>
          <a:p>
            <a:pPr>
              <a:buAutoNum type="arabicPeriod"/>
            </a:pPr>
            <a:r>
              <a:rPr lang="en-US" sz="2800" b="1" dirty="0" smtClean="0"/>
              <a:t> B	2. D	3. E	4. C	</a:t>
            </a:r>
            <a:r>
              <a:rPr lang="en-US" sz="2800" b="1" dirty="0" smtClean="0">
                <a:solidFill>
                  <a:srgbClr val="FF0000"/>
                </a:solidFill>
              </a:rPr>
              <a:t>5. A	6. B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7. E	8. C</a:t>
            </a: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9. B	</a:t>
            </a:r>
            <a:r>
              <a:rPr lang="en-US" sz="2800" b="1" dirty="0" smtClean="0"/>
              <a:t>10. E	11. D	12. C</a:t>
            </a:r>
          </a:p>
          <a:p>
            <a:pPr marL="0" indent="0">
              <a:buNone/>
            </a:pPr>
            <a:r>
              <a:rPr lang="en-US" sz="2800" b="1" dirty="0" smtClean="0"/>
              <a:t>13. A	14. E	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Team Captain = person who can’t name 3 current Seattle Mariners	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6827" y="2306782"/>
            <a:ext cx="474864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 will go over the ones highlighted in RED in detail.</a:t>
            </a:r>
          </a:p>
          <a:p>
            <a:pPr algn="ctr"/>
            <a:r>
              <a:rPr lang="en-US" sz="2800" b="1" dirty="0"/>
              <a:t>I will also be following up with some instruction on energy efficiency and feedback loops.</a:t>
            </a:r>
          </a:p>
        </p:txBody>
      </p:sp>
    </p:spTree>
    <p:extLst>
      <p:ext uri="{BB962C8B-B14F-4D97-AF65-F5344CB8AC3E}">
        <p14:creationId xmlns:p14="http://schemas.microsoft.com/office/powerpoint/2010/main" val="25963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Concept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Find your paper and your partner.</a:t>
            </a:r>
          </a:p>
          <a:p>
            <a:r>
              <a:rPr lang="en-US" sz="3200" b="1" dirty="0" smtClean="0"/>
              <a:t>Use the information in Chapter 2 and your prior knowledge to complete the chart!</a:t>
            </a:r>
          </a:p>
          <a:p>
            <a:r>
              <a:rPr lang="en-US" sz="3200" b="1" dirty="0" smtClean="0"/>
              <a:t>This is due Monday (today would be great!)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10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 Break- Get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Systems, Inputs and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446" y="1915391"/>
            <a:ext cx="10798030" cy="37776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All systems (environmental, biological, business, etc.) have inputs, outputs, and flows/processes within the system</a:t>
            </a:r>
          </a:p>
          <a:p>
            <a:r>
              <a:rPr lang="en-US" sz="2400" b="1" dirty="0" smtClean="0"/>
              <a:t>Closed systems do not allow new matter in; do exchange energy</a:t>
            </a:r>
          </a:p>
          <a:p>
            <a:r>
              <a:rPr lang="en-US" sz="2400" b="1" dirty="0"/>
              <a:t>O</a:t>
            </a:r>
            <a:r>
              <a:rPr lang="en-US" sz="2400" b="1" dirty="0" smtClean="0"/>
              <a:t>pen systems allow new matter and energy in</a:t>
            </a:r>
          </a:p>
          <a:p>
            <a:r>
              <a:rPr lang="en-US" sz="2400" b="1" dirty="0" smtClean="0"/>
              <a:t>Systems often reach a “steady state” where inputs = outputs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7" y="4453371"/>
            <a:ext cx="5715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58" y="18426"/>
            <a:ext cx="8911687" cy="1280890"/>
          </a:xfrm>
        </p:spPr>
        <p:txBody>
          <a:bodyPr/>
          <a:lstStyle/>
          <a:p>
            <a:r>
              <a:rPr lang="en-US" dirty="0" smtClean="0"/>
              <a:t>Positive 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458" y="130232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Systems are governed by feedback loops</a:t>
            </a:r>
          </a:p>
          <a:p>
            <a:r>
              <a:rPr lang="en-US" sz="2800" dirty="0" smtClean="0"/>
              <a:t>Positive feedback loop: causes a system to move further in the same direction.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36" y="3022812"/>
            <a:ext cx="6403094" cy="383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367" y="3275848"/>
            <a:ext cx="3258459" cy="29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38" y="0"/>
            <a:ext cx="8911687" cy="1280890"/>
          </a:xfrm>
        </p:spPr>
        <p:txBody>
          <a:bodyPr/>
          <a:lstStyle/>
          <a:p>
            <a:r>
              <a:rPr lang="en-US" dirty="0" smtClean="0"/>
              <a:t>Positive Feedback </a:t>
            </a:r>
            <a:r>
              <a:rPr lang="en-US" dirty="0"/>
              <a:t>L</a:t>
            </a:r>
            <a:r>
              <a:rPr lang="en-US" dirty="0" smtClean="0"/>
              <a:t>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28" y="1745673"/>
            <a:ext cx="4906384" cy="49876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Women in labor! The hormone oxytocin is produced in labor, leading to contractions, leading to more oxytocin, leading to more contractions…</a:t>
            </a:r>
          </a:p>
          <a:p>
            <a:r>
              <a:rPr lang="en-US" sz="2400" dirty="0" smtClean="0"/>
              <a:t>Scabs/blood clots: platelets cling to an injured blood vessel, releasing chemicals that attract more platelets…more chemicals…</a:t>
            </a:r>
          </a:p>
          <a:p>
            <a:r>
              <a:rPr lang="en-US" sz="2400" dirty="0" smtClean="0"/>
              <a:t>You work hard in class and your teacher notices.  You work harder!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4" y="1370424"/>
            <a:ext cx="6199909" cy="52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536" y="1737360"/>
            <a:ext cx="64008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Negative (corrective) feedback loops cause the system to change in the opposite direction from how it is moving.</a:t>
            </a:r>
          </a:p>
          <a:p>
            <a:pPr lvl="1"/>
            <a:r>
              <a:rPr lang="en-US" sz="2800" dirty="0" smtClean="0"/>
              <a:t>Examples: body temperature (you get hot, you sweat to cool off.  You get cold, you shiver to heat up.)</a:t>
            </a:r>
          </a:p>
          <a:p>
            <a:pPr lvl="1"/>
            <a:r>
              <a:rPr lang="en-US" sz="2800" dirty="0" smtClean="0"/>
              <a:t>Recycling/reusing materials: outputs of aluminum cans become inputs, reducing the amount of aluminum that has to be mined.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94" y="2258162"/>
            <a:ext cx="3292187" cy="32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Ed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www.youtube.com/watch?v=inVZoI1AkC8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409</TotalTime>
  <Words>503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 CENA</vt:lpstr>
      <vt:lpstr>Arial Rounded MT Bold</vt:lpstr>
      <vt:lpstr>Calibri</vt:lpstr>
      <vt:lpstr>Calibri Light</vt:lpstr>
      <vt:lpstr>Wingdings</vt:lpstr>
      <vt:lpstr>Retrospect</vt:lpstr>
      <vt:lpstr>APES 9/22/17</vt:lpstr>
      <vt:lpstr>Chapter 2 Multiple Choice</vt:lpstr>
      <vt:lpstr>Science Concept Review</vt:lpstr>
      <vt:lpstr>Stretch Break- Get a computer</vt:lpstr>
      <vt:lpstr>Systems, Inputs and Outputs</vt:lpstr>
      <vt:lpstr>Positive Feedback Loops</vt:lpstr>
      <vt:lpstr>Positive Feedback Loops</vt:lpstr>
      <vt:lpstr>Negative Feedback Loops</vt:lpstr>
      <vt:lpstr>Ted Ed Feedback</vt:lpstr>
      <vt:lpstr>Energy Units of Measurement</vt:lpstr>
      <vt:lpstr>Energy Efficiency and Quality</vt:lpstr>
      <vt:lpstr>Due Tuesday!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10/2 and 10/5</dc:title>
  <dc:creator>Tyrell Hardtke</dc:creator>
  <cp:lastModifiedBy>Tyrell Hardtke</cp:lastModifiedBy>
  <cp:revision>28</cp:revision>
  <dcterms:created xsi:type="dcterms:W3CDTF">2015-10-01T14:18:29Z</dcterms:created>
  <dcterms:modified xsi:type="dcterms:W3CDTF">2017-09-22T15:45:28Z</dcterms:modified>
</cp:coreProperties>
</file>